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9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0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3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4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5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6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7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18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9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9" r:id="rId3"/>
    <p:sldMasterId id="2147483716" r:id="rId4"/>
    <p:sldMasterId id="2147483733" r:id="rId5"/>
    <p:sldMasterId id="2147483748" r:id="rId6"/>
    <p:sldMasterId id="2147483770" r:id="rId7"/>
    <p:sldMasterId id="2147483787" r:id="rId8"/>
    <p:sldMasterId id="2147483804" r:id="rId9"/>
    <p:sldMasterId id="2147483821" r:id="rId10"/>
    <p:sldMasterId id="2147483841" r:id="rId11"/>
    <p:sldMasterId id="2147483855" r:id="rId12"/>
    <p:sldMasterId id="2147483871" r:id="rId13"/>
    <p:sldMasterId id="2147483887" r:id="rId14"/>
    <p:sldMasterId id="2147483903" r:id="rId15"/>
    <p:sldMasterId id="2147483920" r:id="rId16"/>
    <p:sldMasterId id="2147483934" r:id="rId17"/>
    <p:sldMasterId id="2147483950" r:id="rId18"/>
    <p:sldMasterId id="2147483966" r:id="rId19"/>
    <p:sldMasterId id="2147483982" r:id="rId20"/>
  </p:sldMasterIdLst>
  <p:notesMasterIdLst>
    <p:notesMasterId r:id="rId33"/>
  </p:notesMasterIdLst>
  <p:handoutMasterIdLst>
    <p:handoutMasterId r:id="rId34"/>
  </p:handoutMasterIdLst>
  <p:sldIdLst>
    <p:sldId id="709" r:id="rId21"/>
    <p:sldId id="706" r:id="rId22"/>
    <p:sldId id="707" r:id="rId23"/>
    <p:sldId id="713" r:id="rId24"/>
    <p:sldId id="708" r:id="rId25"/>
    <p:sldId id="691" r:id="rId26"/>
    <p:sldId id="703" r:id="rId27"/>
    <p:sldId id="699" r:id="rId28"/>
    <p:sldId id="710" r:id="rId29"/>
    <p:sldId id="712" r:id="rId30"/>
    <p:sldId id="704" r:id="rId31"/>
    <p:sldId id="698" r:id="rId32"/>
  </p:sldIdLst>
  <p:sldSz cx="9144000" cy="6858000" type="screen4x3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5D9"/>
    <a:srgbClr val="98B954"/>
    <a:srgbClr val="C00000"/>
    <a:srgbClr val="8EB4E3"/>
    <a:srgbClr val="9999FF"/>
    <a:srgbClr val="FFCC66"/>
    <a:srgbClr val="0066CC"/>
    <a:srgbClr val="CC3300"/>
    <a:srgbClr val="FF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6149" autoAdjust="0"/>
  </p:normalViewPr>
  <p:slideViewPr>
    <p:cSldViewPr snapToObjects="1">
      <p:cViewPr>
        <p:scale>
          <a:sx n="81" d="100"/>
          <a:sy n="81" d="100"/>
        </p:scale>
        <p:origin x="-1277" y="-91"/>
      </p:cViewPr>
      <p:guideLst>
        <p:guide orient="horz" pos="3552"/>
        <p:guide pos="4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filosch\Desktop\Copy%20of%20AIA_Pax_Surveys_volumes_pax_previous_year_comparison_promp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47444902952691E-2"/>
          <c:y val="0.13022761772247185"/>
          <c:w val="0.89112452006717513"/>
          <c:h val="0.827967870816316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9056">
              <a:noFill/>
            </a:ln>
          </c:spPr>
          <c:invertIfNegative val="0"/>
          <c:dLbls>
            <c:numFmt formatCode="#,##0.00" sourceLinked="0"/>
            <c:spPr>
              <a:noFill/>
              <a:ln w="290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1736266</c:v>
                </c:pt>
                <c:pt idx="1">
                  <c:v>3189448</c:v>
                </c:pt>
                <c:pt idx="2">
                  <c:v>4925714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 w="29056">
              <a:noFill/>
            </a:ln>
          </c:spPr>
          <c:invertIfNegative val="0"/>
          <c:dLbls>
            <c:numFmt formatCode="#,##0.00" sourceLinked="0"/>
            <c:spPr>
              <a:noFill/>
              <a:ln w="2905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2226055</c:v>
                </c:pt>
                <c:pt idx="1">
                  <c:v>3864718</c:v>
                </c:pt>
                <c:pt idx="2">
                  <c:v>6090773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30852736"/>
        <c:axId val="130854272"/>
      </c:barChart>
      <c:catAx>
        <c:axId val="130852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30854272"/>
        <c:crosses val="autoZero"/>
        <c:auto val="0"/>
        <c:lblAlgn val="ctr"/>
        <c:lblOffset val="100"/>
        <c:noMultiLvlLbl val="0"/>
      </c:catAx>
      <c:valAx>
        <c:axId val="130854272"/>
        <c:scaling>
          <c:orientation val="minMax"/>
        </c:scaling>
        <c:delete val="1"/>
        <c:axPos val="l"/>
        <c:majorGridlines>
          <c:spPr>
            <a:ln w="3632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30852736"/>
        <c:crosses val="autoZero"/>
        <c:crossBetween val="between"/>
        <c:dispUnits>
          <c:builtInUnit val="millions"/>
        </c:dispUnits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52004860267312E-2"/>
          <c:y val="1.8691588785046728E-3"/>
          <c:w val="0.95868772782503042"/>
          <c:h val="0.932710280373831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Jan to May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6566">
              <a:noFill/>
            </a:ln>
          </c:spPr>
          <c:invertIfNegative val="0"/>
          <c:dLbls>
            <c:numFmt formatCode="#,##0.0" sourceLinked="0"/>
            <c:spPr>
              <a:noFill/>
              <a:ln w="16566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2419797</c:v>
                </c:pt>
                <c:pt idx="1">
                  <c:v>4342864</c:v>
                </c:pt>
                <c:pt idx="2">
                  <c:v>6762661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Jan to May 2015</c:v>
                </c:pt>
              </c:strCache>
            </c:strRef>
          </c:tx>
          <c:spPr>
            <a:solidFill>
              <a:srgbClr val="1860AB"/>
            </a:solidFill>
            <a:ln w="16566">
              <a:noFill/>
            </a:ln>
          </c:spPr>
          <c:invertIfNegative val="0"/>
          <c:dLbls>
            <c:numFmt formatCode="#,##0.0" sourceLinked="0"/>
            <c:spPr>
              <a:noFill/>
              <a:ln w="16566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3004039</c:v>
                </c:pt>
                <c:pt idx="1">
                  <c:v>5468465</c:v>
                </c:pt>
                <c:pt idx="2">
                  <c:v>8472504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31744512"/>
        <c:axId val="131746048"/>
      </c:barChart>
      <c:catAx>
        <c:axId val="131744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1746048"/>
        <c:crosses val="autoZero"/>
        <c:auto val="0"/>
        <c:lblAlgn val="ctr"/>
        <c:lblOffset val="100"/>
        <c:noMultiLvlLbl val="0"/>
      </c:catAx>
      <c:valAx>
        <c:axId val="131746048"/>
        <c:scaling>
          <c:orientation val="minMax"/>
        </c:scaling>
        <c:delete val="1"/>
        <c:axPos val="l"/>
        <c:majorGridlines>
          <c:spPr>
            <a:ln w="8283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31744512"/>
        <c:crosses val="autoZero"/>
        <c:crossBetween val="between"/>
        <c:dispUnits>
          <c:builtInUnit val="millions"/>
        </c:dispUnits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28437132784963E-2"/>
          <c:y val="1.8281535648994513E-3"/>
          <c:w val="0.95769682726204464"/>
          <c:h val="0.934186471663619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Jan to May 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6580">
              <a:noFill/>
            </a:ln>
          </c:spPr>
          <c:invertIfNegative val="0"/>
          <c:dLbls>
            <c:dLbl>
              <c:idx val="0"/>
              <c:layout>
                <c:manualLayout>
                  <c:x val="4.0036844451047391E-3"/>
                  <c:y val="9.2056529490417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83271430693806E-3"/>
                  <c:y val="9.3347570940424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943247660080225E-3"/>
                  <c:y val="9.2640023770613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658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23531</c:v>
                </c:pt>
                <c:pt idx="1">
                  <c:v>29362</c:v>
                </c:pt>
                <c:pt idx="2">
                  <c:v>52893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Jan to May 2015</c:v>
                </c:pt>
              </c:strCache>
            </c:strRef>
          </c:tx>
          <c:spPr>
            <a:solidFill>
              <a:srgbClr val="1860AB"/>
            </a:solidFill>
            <a:ln w="16580">
              <a:noFill/>
            </a:ln>
          </c:spPr>
          <c:invertIfNegative val="0"/>
          <c:dLbls>
            <c:dLbl>
              <c:idx val="0"/>
              <c:layout>
                <c:manualLayout>
                  <c:x val="-2.3639875204278711E-3"/>
                  <c:y val="8.6288812954984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278413311543604E-3"/>
                  <c:y val="9.0373644332194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5805972366661E-3"/>
                  <c:y val="8.5139652354776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16580">
                <a:noFill/>
              </a:ln>
            </c:spPr>
            <c:txPr>
              <a:bodyPr/>
              <a:lstStyle/>
              <a:p>
                <a:pPr algn="r">
                  <a:defRPr sz="900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International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26498</c:v>
                </c:pt>
                <c:pt idx="1">
                  <c:v>35450</c:v>
                </c:pt>
                <c:pt idx="2">
                  <c:v>61948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31706240"/>
        <c:axId val="131716224"/>
      </c:barChart>
      <c:catAx>
        <c:axId val="13170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716224"/>
        <c:crosses val="autoZero"/>
        <c:auto val="0"/>
        <c:lblAlgn val="ctr"/>
        <c:lblOffset val="100"/>
        <c:noMultiLvlLbl val="0"/>
      </c:catAx>
      <c:valAx>
        <c:axId val="131716224"/>
        <c:scaling>
          <c:orientation val="minMax"/>
        </c:scaling>
        <c:delete val="1"/>
        <c:axPos val="l"/>
        <c:majorGridlines>
          <c:spPr>
            <a:ln w="8290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31706240"/>
        <c:crosses val="autoZero"/>
        <c:crossBetween val="between"/>
        <c:dispUnits>
          <c:builtInUnit val="thousands"/>
        </c:dispUnits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'Greek O&amp;D_Transfer Pax Surveys '!$H$37</c:f>
              <c:strCache>
                <c:ptCount val="1"/>
                <c:pt idx="0">
                  <c:v>O&amp;D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'Greek O&amp;D_Transfer Pax Surveys '!$I$36:$J$36</c:f>
              <c:strCache>
                <c:ptCount val="2"/>
                <c:pt idx="0">
                  <c:v>JanSep 2013</c:v>
                </c:pt>
                <c:pt idx="1">
                  <c:v>JanSep 2014</c:v>
                </c:pt>
              </c:strCache>
            </c:strRef>
          </c:cat>
          <c:val>
            <c:numRef>
              <c:f>'Greek O&amp;D_Transfer Pax Surveys '!$I$37:$J$37</c:f>
              <c:numCache>
                <c:formatCode>#,##0</c:formatCode>
                <c:ptCount val="2"/>
                <c:pt idx="0">
                  <c:v>3803103</c:v>
                </c:pt>
                <c:pt idx="1">
                  <c:v>4619197</c:v>
                </c:pt>
              </c:numCache>
            </c:numRef>
          </c:val>
        </c:ser>
        <c:ser>
          <c:idx val="1"/>
          <c:order val="1"/>
          <c:tx>
            <c:strRef>
              <c:f>'Greek O&amp;D_Transfer Pax Surveys '!$H$38</c:f>
              <c:strCache>
                <c:ptCount val="1"/>
                <c:pt idx="0">
                  <c:v>Transfer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'Greek O&amp;D_Transfer Pax Surveys '!$I$36:$J$36</c:f>
              <c:strCache>
                <c:ptCount val="2"/>
                <c:pt idx="0">
                  <c:v>JanSep 2013</c:v>
                </c:pt>
                <c:pt idx="1">
                  <c:v>JanSep 2014</c:v>
                </c:pt>
              </c:strCache>
            </c:strRef>
          </c:cat>
          <c:val>
            <c:numRef>
              <c:f>'Greek O&amp;D_Transfer Pax Surveys '!$I$38:$J$38</c:f>
              <c:numCache>
                <c:formatCode>#,##0</c:formatCode>
                <c:ptCount val="2"/>
                <c:pt idx="0">
                  <c:v>1039570</c:v>
                </c:pt>
                <c:pt idx="1">
                  <c:v>1193301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561728"/>
        <c:axId val="131571712"/>
      </c:barChart>
      <c:catAx>
        <c:axId val="131561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  <c:crossAx val="131571712"/>
        <c:crosses val="autoZero"/>
        <c:auto val="1"/>
        <c:lblAlgn val="ctr"/>
        <c:lblOffset val="100"/>
        <c:noMultiLvlLbl val="0"/>
      </c:catAx>
      <c:valAx>
        <c:axId val="131571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l-GR"/>
          </a:p>
        </c:txPr>
        <c:crossAx val="131561728"/>
        <c:crosses val="autoZero"/>
        <c:crossBetween val="between"/>
        <c:majorUnit val="200000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E73C7-78EE-4B11-B77B-793BEA95EF2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C2796C6-A70B-431F-AFCE-1977DB030171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Transfer </a:t>
          </a:r>
          <a:r>
            <a:rPr lang="en-US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pax</a:t>
          </a:r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breakdown</a:t>
          </a:r>
          <a:endParaRPr lang="en-GB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7B90FB-3182-4EDC-8FDE-C7C2E312CA9D}" type="parTrans" cxnId="{EA65AC42-4DEF-4B17-81F1-9FC403077B8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53EB43-6A42-4541-BE02-5F302CA0DA7C}" type="sibTrans" cxnId="{EA65AC42-4DEF-4B17-81F1-9FC403077B8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39D9F0-6092-4BB8-8CD9-6A749E58E69A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Dom-Dom</a:t>
          </a:r>
          <a:endParaRPr lang="en-GB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4BAEB5-1219-488A-A768-E480DC84158A}" type="parTrans" cxnId="{0D9F3DFF-3211-4256-AC78-204668EC409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F4E7D8-E314-4A40-8083-EEC0BB248F72}" type="sibTrans" cxnId="{0D9F3DFF-3211-4256-AC78-204668EC409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848B07-7415-4CE2-BD27-4108B7D4FFA8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Dom-</a:t>
          </a:r>
          <a:r>
            <a:rPr lang="en-US" sz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</a:t>
          </a:r>
          <a:endParaRPr lang="en-GB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17C9F1-49E8-455F-982C-3000FD52942B}" type="parTrans" cxnId="{ADE54E6B-1AC8-4EA8-9772-A2FCEDD10B8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A3F5F2-B36C-4C7F-AC61-473BF69D2EDA}" type="sibTrans" cxnId="{ADE54E6B-1AC8-4EA8-9772-A2FCEDD10B8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909875-A389-466A-A764-6DEA1FCF63D7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in Total Transfer</a:t>
          </a:r>
          <a:endParaRPr lang="en-GB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3E2DEB-F564-4EF6-A813-7CB2A8CC309C}" type="parTrans" cxnId="{2BCD10B8-7F9C-4C80-B0E2-2877971C8FE0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17DB1D-80E1-431A-946D-792443E91465}" type="sibTrans" cxnId="{2BCD10B8-7F9C-4C80-B0E2-2877971C8FE0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048B80-875E-4C39-A599-D8DF62041B33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.6</a:t>
          </a:r>
          <a:r>
            <a: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258A2D-7A51-4B27-854D-9A38612D875F}" type="parTrans" cxnId="{758A0749-4D76-4561-8433-D115B4C8A17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3FB527-27AA-4B49-A8FB-8E64D59A7233}" type="sibTrans" cxnId="{758A0749-4D76-4561-8433-D115B4C8A17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0B6A3C-8AED-4DBF-B595-D383573779DD}">
      <dgm:prSet phldrT="[Text]" custT="1"/>
      <dgm:spPr>
        <a:ln>
          <a:noFill/>
        </a:ln>
      </dgm:spPr>
      <dgm:t>
        <a:bodyPr/>
        <a:lstStyle/>
        <a:p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74.9</a:t>
          </a:r>
          <a:r>
            <a: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21E0C2-6443-492E-AB69-7056E45C8F82}" type="parTrans" cxnId="{7C78120C-0504-4AE7-BAE2-47C6895389E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E04B6E-8DF7-422A-A3A0-77C09CDC541B}" type="sibTrans" cxnId="{7C78120C-0504-4AE7-BAE2-47C6895389E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2783EE-8D8A-4A09-AB69-41CD7DF6E712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Jan-Dec</a:t>
          </a:r>
          <a:r>
            <a:rPr lang="el-GR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‘14/’13</a:t>
          </a:r>
          <a:endParaRPr lang="en-GB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799666-8898-433D-8070-EAEAE12E2E19}" type="parTrans" cxnId="{3E9ACA76-316D-49DE-8BE6-0ED177DF925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9FEB87-22D8-45AB-9DCF-66478FBA4146}" type="sibTrans" cxnId="{3E9ACA76-316D-49DE-8BE6-0ED177DF925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40D491-7BF9-4438-91E8-FBBB698C5000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-3.2</a:t>
          </a:r>
          <a:r>
            <a: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23CC30-74B8-4800-886A-71DDD6F14457}" type="parTrans" cxnId="{8FC577BD-9FE5-4FE7-8C55-D7DC6F8AB147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727BBF-B92C-41F0-ADFE-017B026308DC}" type="sibTrans" cxnId="{8FC577BD-9FE5-4FE7-8C55-D7DC6F8AB147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A3E0C6-4C27-42FE-AF9C-EF4A9B4AF4AA}">
      <dgm:prSet phldrT="[Text]" custT="1"/>
      <dgm:spPr>
        <a:ln>
          <a:noFill/>
        </a:ln>
      </dgm:spPr>
      <dgm:t>
        <a:bodyPr/>
        <a:lstStyle/>
        <a:p>
          <a:r>
            <a: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</a:t>
          </a:r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4.0</a:t>
          </a:r>
          <a:r>
            <a: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F50098-3B8E-402C-A958-68472D56D0B2}" type="parTrans" cxnId="{11A21043-AAD8-4F18-8A4A-7A739FD5F644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DA6E44-9B45-4D90-B892-465177779921}" type="sibTrans" cxnId="{11A21043-AAD8-4F18-8A4A-7A739FD5F644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5AA56A-670C-4759-A219-43339E139269}">
      <dgm:prSet custT="1"/>
      <dgm:spPr>
        <a:solidFill>
          <a:schemeClr val="bg1"/>
        </a:solidFill>
        <a:ln>
          <a:noFill/>
          <a:prstDash val="sysDash"/>
        </a:ln>
      </dgm:spPr>
      <dgm:t>
        <a:bodyPr/>
        <a:lstStyle/>
        <a:p>
          <a:r>
            <a:rPr lang="en-GB" sz="1400" b="1" dirty="0" err="1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Int-Int</a:t>
          </a:r>
          <a:endParaRPr lang="en-GB" sz="1400" b="1" dirty="0">
            <a:solidFill>
              <a:srgbClr val="3399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F9359-2A66-4433-8151-D9857C599771}" type="parTrans" cxnId="{72C68A0F-387D-40A1-B6CF-E92AE0907A55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320DC4-899A-40EA-B4EF-C3A75274003F}" type="sibTrans" cxnId="{72C68A0F-387D-40A1-B6CF-E92AE0907A55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5C79B4-A189-4CF9-A6AE-6E40736A66FE}">
      <dgm:prSet custT="1"/>
      <dgm:spPr>
        <a:solidFill>
          <a:schemeClr val="bg1"/>
        </a:solidFill>
        <a:ln>
          <a:noFill/>
          <a:prstDash val="sysDash"/>
        </a:ln>
      </dgm:spPr>
      <dgm:t>
        <a:bodyPr/>
        <a:lstStyle/>
        <a:p>
          <a:r>
            <a:rPr lang="en-US" sz="1400" b="1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el-GR" sz="1400" b="1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en-US" sz="1400" b="1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5.5</a:t>
          </a:r>
          <a:r>
            <a:rPr lang="el-GR" sz="1400" b="1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400" b="1" dirty="0">
            <a:solidFill>
              <a:srgbClr val="3399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A816EE-39DD-4FEB-9B35-BF63D46269CC}" type="parTrans" cxnId="{27F8E127-9C47-4FE4-8183-7E16A1F49B94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B90293-1F6B-46C0-A070-EC7D3DC61EB0}" type="sibTrans" cxnId="{27F8E127-9C47-4FE4-8183-7E16A1F49B94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1F9B4C-0AB0-4A3D-BB20-B6531077A721}">
      <dgm:prSet custT="1"/>
      <dgm:spPr>
        <a:solidFill>
          <a:schemeClr val="bg1"/>
        </a:solidFill>
        <a:ln>
          <a:noFill/>
          <a:prstDash val="sysDash"/>
        </a:ln>
      </dgm:spPr>
      <dgm:t>
        <a:bodyPr/>
        <a:lstStyle/>
        <a:p>
          <a:r>
            <a:rPr lang="el-GR" sz="1400" b="1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+61</a:t>
          </a:r>
          <a:r>
            <a:rPr lang="en-US" sz="1400" b="1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.2</a:t>
          </a:r>
          <a:r>
            <a:rPr lang="el-GR" sz="1400" b="1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400" b="1" dirty="0">
            <a:solidFill>
              <a:srgbClr val="3399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3324AA-B529-4D4E-B893-F913450D3C53}" type="parTrans" cxnId="{9D49E712-8AD5-4981-A513-A2D9F0DF970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DDF73D-A6EE-4C13-8B52-97F737BF30D8}" type="sibTrans" cxnId="{9D49E712-8AD5-4981-A513-A2D9F0DF970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BFDEBF-B86C-42F0-9E40-501528BF6924}" type="pres">
      <dgm:prSet presAssocID="{D0FE73C7-78EE-4B11-B77B-793BEA95EF2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D022E-B9D1-4C86-A477-0CF5D8947AE3}" type="pres">
      <dgm:prSet presAssocID="{EC2796C6-A70B-431F-AFCE-1977DB030171}" presName="compNode" presStyleCnt="0"/>
      <dgm:spPr/>
    </dgm:pt>
    <dgm:pt modelId="{EBEBA903-BF6F-436D-B1F4-2156CCE62665}" type="pres">
      <dgm:prSet presAssocID="{EC2796C6-A70B-431F-AFCE-1977DB030171}" presName="aNode" presStyleLbl="bgShp" presStyleIdx="0" presStyleCnt="3" custLinFactNeighborX="-38"/>
      <dgm:spPr/>
      <dgm:t>
        <a:bodyPr/>
        <a:lstStyle/>
        <a:p>
          <a:endParaRPr lang="en-GB"/>
        </a:p>
      </dgm:t>
    </dgm:pt>
    <dgm:pt modelId="{69F33D74-A4F7-49D9-B551-8E61124622A5}" type="pres">
      <dgm:prSet presAssocID="{EC2796C6-A70B-431F-AFCE-1977DB030171}" presName="textNode" presStyleLbl="bgShp" presStyleIdx="0" presStyleCnt="3"/>
      <dgm:spPr/>
      <dgm:t>
        <a:bodyPr/>
        <a:lstStyle/>
        <a:p>
          <a:endParaRPr lang="en-GB"/>
        </a:p>
      </dgm:t>
    </dgm:pt>
    <dgm:pt modelId="{67A8BE3A-487F-4DF9-A71C-9C301EBB2B29}" type="pres">
      <dgm:prSet presAssocID="{EC2796C6-A70B-431F-AFCE-1977DB030171}" presName="compChildNode" presStyleCnt="0"/>
      <dgm:spPr/>
    </dgm:pt>
    <dgm:pt modelId="{EDAB306D-97CA-4FB7-A10A-D06F7A634ADB}" type="pres">
      <dgm:prSet presAssocID="{EC2796C6-A70B-431F-AFCE-1977DB030171}" presName="theInnerList" presStyleCnt="0"/>
      <dgm:spPr/>
    </dgm:pt>
    <dgm:pt modelId="{BE199E6D-6199-4238-8305-2CE5F2920A38}" type="pres">
      <dgm:prSet presAssocID="{4639D9F0-6092-4BB8-8CD9-6A749E58E69A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C99CF-B831-4B34-BC8C-0E28C8E6C9B9}" type="pres">
      <dgm:prSet presAssocID="{4639D9F0-6092-4BB8-8CD9-6A749E58E69A}" presName="aSpace2" presStyleCnt="0"/>
      <dgm:spPr/>
    </dgm:pt>
    <dgm:pt modelId="{623472E7-1E39-4623-B64A-02B01577AEA3}" type="pres">
      <dgm:prSet presAssocID="{92848B07-7415-4CE2-BD27-4108B7D4FFA8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1A780-530C-4FDE-A3D5-C1D985DD64FE}" type="pres">
      <dgm:prSet presAssocID="{92848B07-7415-4CE2-BD27-4108B7D4FFA8}" presName="aSpace2" presStyleCnt="0"/>
      <dgm:spPr/>
    </dgm:pt>
    <dgm:pt modelId="{CD6BC137-BD14-4AC9-AA58-26174A8F9113}" type="pres">
      <dgm:prSet presAssocID="{D15AA56A-670C-4759-A219-43339E139269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C0C1F-7A32-48E4-8328-B0D1050EBE97}" type="pres">
      <dgm:prSet presAssocID="{EC2796C6-A70B-431F-AFCE-1977DB030171}" presName="aSpace" presStyleCnt="0"/>
      <dgm:spPr/>
    </dgm:pt>
    <dgm:pt modelId="{5BFA7644-CFF9-467B-AA05-B6ECBA2BC75C}" type="pres">
      <dgm:prSet presAssocID="{E5909875-A389-466A-A764-6DEA1FCF63D7}" presName="compNode" presStyleCnt="0"/>
      <dgm:spPr/>
    </dgm:pt>
    <dgm:pt modelId="{4F35633D-F056-422F-AA46-9DD9F6944554}" type="pres">
      <dgm:prSet presAssocID="{E5909875-A389-466A-A764-6DEA1FCF63D7}" presName="aNode" presStyleLbl="bgShp" presStyleIdx="1" presStyleCnt="3"/>
      <dgm:spPr/>
      <dgm:t>
        <a:bodyPr/>
        <a:lstStyle/>
        <a:p>
          <a:endParaRPr lang="en-GB"/>
        </a:p>
      </dgm:t>
    </dgm:pt>
    <dgm:pt modelId="{124DE3BA-ACAF-4347-9415-3F16EFFB2B54}" type="pres">
      <dgm:prSet presAssocID="{E5909875-A389-466A-A764-6DEA1FCF63D7}" presName="textNode" presStyleLbl="bgShp" presStyleIdx="1" presStyleCnt="3"/>
      <dgm:spPr/>
      <dgm:t>
        <a:bodyPr/>
        <a:lstStyle/>
        <a:p>
          <a:endParaRPr lang="en-GB"/>
        </a:p>
      </dgm:t>
    </dgm:pt>
    <dgm:pt modelId="{8A85432D-451B-4F44-81AD-887566F7A9C2}" type="pres">
      <dgm:prSet presAssocID="{E5909875-A389-466A-A764-6DEA1FCF63D7}" presName="compChildNode" presStyleCnt="0"/>
      <dgm:spPr/>
    </dgm:pt>
    <dgm:pt modelId="{F864EB04-B7D2-4B5E-9D01-31D27EA2412E}" type="pres">
      <dgm:prSet presAssocID="{E5909875-A389-466A-A764-6DEA1FCF63D7}" presName="theInnerList" presStyleCnt="0"/>
      <dgm:spPr/>
    </dgm:pt>
    <dgm:pt modelId="{66D63F72-FF6B-4D9C-97B9-84D43488FB5A}" type="pres">
      <dgm:prSet presAssocID="{A2048B80-875E-4C39-A599-D8DF62041B3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D6C63-A58D-4211-8293-2D705E6211A7}" type="pres">
      <dgm:prSet presAssocID="{A2048B80-875E-4C39-A599-D8DF62041B33}" presName="aSpace2" presStyleCnt="0"/>
      <dgm:spPr/>
    </dgm:pt>
    <dgm:pt modelId="{ED1CB3F6-F04E-4294-BB5B-E9E8C7866008}" type="pres">
      <dgm:prSet presAssocID="{9F0B6A3C-8AED-4DBF-B595-D383573779DD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B3CF3-E047-466F-AD8D-4EF27D3528CE}" type="pres">
      <dgm:prSet presAssocID="{9F0B6A3C-8AED-4DBF-B595-D383573779DD}" presName="aSpace2" presStyleCnt="0"/>
      <dgm:spPr/>
    </dgm:pt>
    <dgm:pt modelId="{19880782-7519-42C9-B566-5A6D45C3A2D2}" type="pres">
      <dgm:prSet presAssocID="{955C79B4-A189-4CF9-A6AE-6E40736A66FE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310F2-B8FF-48AD-AE76-871A9AF78B8B}" type="pres">
      <dgm:prSet presAssocID="{E5909875-A389-466A-A764-6DEA1FCF63D7}" presName="aSpace" presStyleCnt="0"/>
      <dgm:spPr/>
    </dgm:pt>
    <dgm:pt modelId="{C0DF834B-B617-4729-988D-951DB579437C}" type="pres">
      <dgm:prSet presAssocID="{132783EE-8D8A-4A09-AB69-41CD7DF6E712}" presName="compNode" presStyleCnt="0"/>
      <dgm:spPr/>
    </dgm:pt>
    <dgm:pt modelId="{88CB948F-4FE4-410F-8129-481824B9A832}" type="pres">
      <dgm:prSet presAssocID="{132783EE-8D8A-4A09-AB69-41CD7DF6E712}" presName="aNode" presStyleLbl="bgShp" presStyleIdx="2" presStyleCnt="3" custLinFactNeighborX="3300"/>
      <dgm:spPr/>
      <dgm:t>
        <a:bodyPr/>
        <a:lstStyle/>
        <a:p>
          <a:endParaRPr lang="en-GB"/>
        </a:p>
      </dgm:t>
    </dgm:pt>
    <dgm:pt modelId="{216BE90E-1B7D-439D-B510-FDAE973B3D1E}" type="pres">
      <dgm:prSet presAssocID="{132783EE-8D8A-4A09-AB69-41CD7DF6E712}" presName="textNode" presStyleLbl="bgShp" presStyleIdx="2" presStyleCnt="3"/>
      <dgm:spPr/>
      <dgm:t>
        <a:bodyPr/>
        <a:lstStyle/>
        <a:p>
          <a:endParaRPr lang="en-GB"/>
        </a:p>
      </dgm:t>
    </dgm:pt>
    <dgm:pt modelId="{7AF9A0F9-2B23-497A-AFEA-FBED7AB0B500}" type="pres">
      <dgm:prSet presAssocID="{132783EE-8D8A-4A09-AB69-41CD7DF6E712}" presName="compChildNode" presStyleCnt="0"/>
      <dgm:spPr/>
    </dgm:pt>
    <dgm:pt modelId="{AA803720-43BC-4AC0-948B-45A90281643A}" type="pres">
      <dgm:prSet presAssocID="{132783EE-8D8A-4A09-AB69-41CD7DF6E712}" presName="theInnerList" presStyleCnt="0"/>
      <dgm:spPr/>
    </dgm:pt>
    <dgm:pt modelId="{60B1E5CE-ED3E-406B-B7F0-B23BA6591EE3}" type="pres">
      <dgm:prSet presAssocID="{3740D491-7BF9-4438-91E8-FBBB698C5000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109A7-290D-4C35-AEA1-3AA60C6AB1A2}" type="pres">
      <dgm:prSet presAssocID="{3740D491-7BF9-4438-91E8-FBBB698C5000}" presName="aSpace2" presStyleCnt="0"/>
      <dgm:spPr/>
    </dgm:pt>
    <dgm:pt modelId="{D5850913-1E97-474A-AEE8-38CDC389D452}" type="pres">
      <dgm:prSet presAssocID="{8CA3E0C6-4C27-42FE-AF9C-EF4A9B4AF4A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6D5C2-D26B-454F-8031-04A3ED59B4E9}" type="pres">
      <dgm:prSet presAssocID="{8CA3E0C6-4C27-42FE-AF9C-EF4A9B4AF4AA}" presName="aSpace2" presStyleCnt="0"/>
      <dgm:spPr/>
    </dgm:pt>
    <dgm:pt modelId="{D8A9872D-F9CB-46F8-BB35-5110BD214890}" type="pres">
      <dgm:prSet presAssocID="{3F1F9B4C-0AB0-4A3D-BB20-B6531077A72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E7857-299D-4CC7-AF0B-9D57AB6B6893}" type="presOf" srcId="{8CA3E0C6-4C27-42FE-AF9C-EF4A9B4AF4AA}" destId="{D5850913-1E97-474A-AEE8-38CDC389D452}" srcOrd="0" destOrd="0" presId="urn:microsoft.com/office/officeart/2005/8/layout/lProcess2"/>
    <dgm:cxn modelId="{8FC577BD-9FE5-4FE7-8C55-D7DC6F8AB147}" srcId="{132783EE-8D8A-4A09-AB69-41CD7DF6E712}" destId="{3740D491-7BF9-4438-91E8-FBBB698C5000}" srcOrd="0" destOrd="0" parTransId="{1C23CC30-74B8-4800-886A-71DDD6F14457}" sibTransId="{FF727BBF-B92C-41F0-ADFE-017B026308DC}"/>
    <dgm:cxn modelId="{ADE54E6B-1AC8-4EA8-9772-A2FCEDD10B8A}" srcId="{EC2796C6-A70B-431F-AFCE-1977DB030171}" destId="{92848B07-7415-4CE2-BD27-4108B7D4FFA8}" srcOrd="1" destOrd="0" parTransId="{BB17C9F1-49E8-455F-982C-3000FD52942B}" sibTransId="{CCA3F5F2-B36C-4C7F-AC61-473BF69D2EDA}"/>
    <dgm:cxn modelId="{4A2BEACB-CD8D-44FB-9F21-475E81923F7A}" type="presOf" srcId="{92848B07-7415-4CE2-BD27-4108B7D4FFA8}" destId="{623472E7-1E39-4623-B64A-02B01577AEA3}" srcOrd="0" destOrd="0" presId="urn:microsoft.com/office/officeart/2005/8/layout/lProcess2"/>
    <dgm:cxn modelId="{DF04FF28-3A4C-4AB1-B326-F1FDF7E2346A}" type="presOf" srcId="{4639D9F0-6092-4BB8-8CD9-6A749E58E69A}" destId="{BE199E6D-6199-4238-8305-2CE5F2920A38}" srcOrd="0" destOrd="0" presId="urn:microsoft.com/office/officeart/2005/8/layout/lProcess2"/>
    <dgm:cxn modelId="{1C65AB2B-794D-49E4-8CE5-01BBCEA37B1B}" type="presOf" srcId="{EC2796C6-A70B-431F-AFCE-1977DB030171}" destId="{69F33D74-A4F7-49D9-B551-8E61124622A5}" srcOrd="1" destOrd="0" presId="urn:microsoft.com/office/officeart/2005/8/layout/lProcess2"/>
    <dgm:cxn modelId="{9D072182-D502-4AD0-8B99-114DE4F1BD0E}" type="presOf" srcId="{A2048B80-875E-4C39-A599-D8DF62041B33}" destId="{66D63F72-FF6B-4D9C-97B9-84D43488FB5A}" srcOrd="0" destOrd="0" presId="urn:microsoft.com/office/officeart/2005/8/layout/lProcess2"/>
    <dgm:cxn modelId="{B41470A0-6B17-446B-947F-78B829CCBFE4}" type="presOf" srcId="{E5909875-A389-466A-A764-6DEA1FCF63D7}" destId="{4F35633D-F056-422F-AA46-9DD9F6944554}" srcOrd="0" destOrd="0" presId="urn:microsoft.com/office/officeart/2005/8/layout/lProcess2"/>
    <dgm:cxn modelId="{27F8E127-9C47-4FE4-8183-7E16A1F49B94}" srcId="{E5909875-A389-466A-A764-6DEA1FCF63D7}" destId="{955C79B4-A189-4CF9-A6AE-6E40736A66FE}" srcOrd="2" destOrd="0" parTransId="{E3A816EE-39DD-4FEB-9B35-BF63D46269CC}" sibTransId="{66B90293-1F6B-46C0-A070-EC7D3DC61EB0}"/>
    <dgm:cxn modelId="{1E7BB6B8-182F-4212-AAEE-33FBDDBE62B3}" type="presOf" srcId="{9F0B6A3C-8AED-4DBF-B595-D383573779DD}" destId="{ED1CB3F6-F04E-4294-BB5B-E9E8C7866008}" srcOrd="0" destOrd="0" presId="urn:microsoft.com/office/officeart/2005/8/layout/lProcess2"/>
    <dgm:cxn modelId="{5D09C5FC-B3D1-46BA-9C13-D2B268EFA20B}" type="presOf" srcId="{3F1F9B4C-0AB0-4A3D-BB20-B6531077A721}" destId="{D8A9872D-F9CB-46F8-BB35-5110BD214890}" srcOrd="0" destOrd="0" presId="urn:microsoft.com/office/officeart/2005/8/layout/lProcess2"/>
    <dgm:cxn modelId="{2BCD10B8-7F9C-4C80-B0E2-2877971C8FE0}" srcId="{D0FE73C7-78EE-4B11-B77B-793BEA95EF2E}" destId="{E5909875-A389-466A-A764-6DEA1FCF63D7}" srcOrd="1" destOrd="0" parTransId="{7A3E2DEB-F564-4EF6-A813-7CB2A8CC309C}" sibTransId="{6917DB1D-80E1-431A-946D-792443E91465}"/>
    <dgm:cxn modelId="{FB27C4ED-172B-4061-8F61-3A648745B9BD}" type="presOf" srcId="{EC2796C6-A70B-431F-AFCE-1977DB030171}" destId="{EBEBA903-BF6F-436D-B1F4-2156CCE62665}" srcOrd="0" destOrd="0" presId="urn:microsoft.com/office/officeart/2005/8/layout/lProcess2"/>
    <dgm:cxn modelId="{53101AEE-2E95-4AD6-AEDF-156FEEA35008}" type="presOf" srcId="{D15AA56A-670C-4759-A219-43339E139269}" destId="{CD6BC137-BD14-4AC9-AA58-26174A8F9113}" srcOrd="0" destOrd="0" presId="urn:microsoft.com/office/officeart/2005/8/layout/lProcess2"/>
    <dgm:cxn modelId="{72C68A0F-387D-40A1-B6CF-E92AE0907A55}" srcId="{EC2796C6-A70B-431F-AFCE-1977DB030171}" destId="{D15AA56A-670C-4759-A219-43339E139269}" srcOrd="2" destOrd="0" parTransId="{2AFF9359-2A66-4433-8151-D9857C599771}" sibTransId="{55320DC4-899A-40EA-B4EF-C3A75274003F}"/>
    <dgm:cxn modelId="{EA65AC42-4DEF-4B17-81F1-9FC403077B88}" srcId="{D0FE73C7-78EE-4B11-B77B-793BEA95EF2E}" destId="{EC2796C6-A70B-431F-AFCE-1977DB030171}" srcOrd="0" destOrd="0" parTransId="{F87B90FB-3182-4EDC-8FDE-C7C2E312CA9D}" sibTransId="{EF53EB43-6A42-4541-BE02-5F302CA0DA7C}"/>
    <dgm:cxn modelId="{7C78120C-0504-4AE7-BAE2-47C6895389E6}" srcId="{E5909875-A389-466A-A764-6DEA1FCF63D7}" destId="{9F0B6A3C-8AED-4DBF-B595-D383573779DD}" srcOrd="1" destOrd="0" parTransId="{7A21E0C2-6443-492E-AB69-7056E45C8F82}" sibTransId="{16E04B6E-8DF7-422A-A3A0-77C09CDC541B}"/>
    <dgm:cxn modelId="{25ECA69B-2307-4C27-8B94-32833B244059}" type="presOf" srcId="{132783EE-8D8A-4A09-AB69-41CD7DF6E712}" destId="{88CB948F-4FE4-410F-8129-481824B9A832}" srcOrd="0" destOrd="0" presId="urn:microsoft.com/office/officeart/2005/8/layout/lProcess2"/>
    <dgm:cxn modelId="{73E3D58C-278E-4D55-B4F0-62FE06B1C31E}" type="presOf" srcId="{D0FE73C7-78EE-4B11-B77B-793BEA95EF2E}" destId="{C4BFDEBF-B86C-42F0-9E40-501528BF6924}" srcOrd="0" destOrd="0" presId="urn:microsoft.com/office/officeart/2005/8/layout/lProcess2"/>
    <dgm:cxn modelId="{C0671C41-1E7D-404F-8A41-127ABFB8F11A}" type="presOf" srcId="{955C79B4-A189-4CF9-A6AE-6E40736A66FE}" destId="{19880782-7519-42C9-B566-5A6D45C3A2D2}" srcOrd="0" destOrd="0" presId="urn:microsoft.com/office/officeart/2005/8/layout/lProcess2"/>
    <dgm:cxn modelId="{204CBBE2-FED6-4AE6-B0FC-7EB3925F395D}" type="presOf" srcId="{132783EE-8D8A-4A09-AB69-41CD7DF6E712}" destId="{216BE90E-1B7D-439D-B510-FDAE973B3D1E}" srcOrd="1" destOrd="0" presId="urn:microsoft.com/office/officeart/2005/8/layout/lProcess2"/>
    <dgm:cxn modelId="{758A0749-4D76-4561-8433-D115B4C8A176}" srcId="{E5909875-A389-466A-A764-6DEA1FCF63D7}" destId="{A2048B80-875E-4C39-A599-D8DF62041B33}" srcOrd="0" destOrd="0" parTransId="{02258A2D-7A51-4B27-854D-9A38612D875F}" sibTransId="{E53FB527-27AA-4B49-A8FB-8E64D59A7233}"/>
    <dgm:cxn modelId="{11A21043-AAD8-4F18-8A4A-7A739FD5F644}" srcId="{132783EE-8D8A-4A09-AB69-41CD7DF6E712}" destId="{8CA3E0C6-4C27-42FE-AF9C-EF4A9B4AF4AA}" srcOrd="1" destOrd="0" parTransId="{D2F50098-3B8E-402C-A958-68472D56D0B2}" sibTransId="{B3DA6E44-9B45-4D90-B892-465177779921}"/>
    <dgm:cxn modelId="{3E9ACA76-316D-49DE-8BE6-0ED177DF925B}" srcId="{D0FE73C7-78EE-4B11-B77B-793BEA95EF2E}" destId="{132783EE-8D8A-4A09-AB69-41CD7DF6E712}" srcOrd="2" destOrd="0" parTransId="{5F799666-8898-433D-8070-EAEAE12E2E19}" sibTransId="{C69FEB87-22D8-45AB-9DCF-66478FBA4146}"/>
    <dgm:cxn modelId="{923A7D34-8209-4085-8423-B775C0F5A2F3}" type="presOf" srcId="{E5909875-A389-466A-A764-6DEA1FCF63D7}" destId="{124DE3BA-ACAF-4347-9415-3F16EFFB2B54}" srcOrd="1" destOrd="0" presId="urn:microsoft.com/office/officeart/2005/8/layout/lProcess2"/>
    <dgm:cxn modelId="{5D22721E-3C05-4769-964A-CB8CBF5394C0}" type="presOf" srcId="{3740D491-7BF9-4438-91E8-FBBB698C5000}" destId="{60B1E5CE-ED3E-406B-B7F0-B23BA6591EE3}" srcOrd="0" destOrd="0" presId="urn:microsoft.com/office/officeart/2005/8/layout/lProcess2"/>
    <dgm:cxn modelId="{9D49E712-8AD5-4981-A513-A2D9F0DF970B}" srcId="{132783EE-8D8A-4A09-AB69-41CD7DF6E712}" destId="{3F1F9B4C-0AB0-4A3D-BB20-B6531077A721}" srcOrd="2" destOrd="0" parTransId="{FD3324AA-B529-4D4E-B893-F913450D3C53}" sibTransId="{9DDDF73D-A6EE-4C13-8B52-97F737BF30D8}"/>
    <dgm:cxn modelId="{0D9F3DFF-3211-4256-AC78-204668EC4096}" srcId="{EC2796C6-A70B-431F-AFCE-1977DB030171}" destId="{4639D9F0-6092-4BB8-8CD9-6A749E58E69A}" srcOrd="0" destOrd="0" parTransId="{424BAEB5-1219-488A-A768-E480DC84158A}" sibTransId="{F3F4E7D8-E314-4A40-8083-EEC0BB248F72}"/>
    <dgm:cxn modelId="{17719632-2575-448F-9459-A098BFCBE461}" type="presParOf" srcId="{C4BFDEBF-B86C-42F0-9E40-501528BF6924}" destId="{CF9D022E-B9D1-4C86-A477-0CF5D8947AE3}" srcOrd="0" destOrd="0" presId="urn:microsoft.com/office/officeart/2005/8/layout/lProcess2"/>
    <dgm:cxn modelId="{16626BF4-153E-412B-9D72-DA4C0A3FDB86}" type="presParOf" srcId="{CF9D022E-B9D1-4C86-A477-0CF5D8947AE3}" destId="{EBEBA903-BF6F-436D-B1F4-2156CCE62665}" srcOrd="0" destOrd="0" presId="urn:microsoft.com/office/officeart/2005/8/layout/lProcess2"/>
    <dgm:cxn modelId="{0AE3C800-D480-4D6B-9250-16886AA998CC}" type="presParOf" srcId="{CF9D022E-B9D1-4C86-A477-0CF5D8947AE3}" destId="{69F33D74-A4F7-49D9-B551-8E61124622A5}" srcOrd="1" destOrd="0" presId="urn:microsoft.com/office/officeart/2005/8/layout/lProcess2"/>
    <dgm:cxn modelId="{910256A2-8AD3-4EDE-B894-190F5BE0CD13}" type="presParOf" srcId="{CF9D022E-B9D1-4C86-A477-0CF5D8947AE3}" destId="{67A8BE3A-487F-4DF9-A71C-9C301EBB2B29}" srcOrd="2" destOrd="0" presId="urn:microsoft.com/office/officeart/2005/8/layout/lProcess2"/>
    <dgm:cxn modelId="{4A47E611-0600-4237-BC00-38A8206D9A77}" type="presParOf" srcId="{67A8BE3A-487F-4DF9-A71C-9C301EBB2B29}" destId="{EDAB306D-97CA-4FB7-A10A-D06F7A634ADB}" srcOrd="0" destOrd="0" presId="urn:microsoft.com/office/officeart/2005/8/layout/lProcess2"/>
    <dgm:cxn modelId="{27C86644-871D-440C-9ABF-C86AF613E8F3}" type="presParOf" srcId="{EDAB306D-97CA-4FB7-A10A-D06F7A634ADB}" destId="{BE199E6D-6199-4238-8305-2CE5F2920A38}" srcOrd="0" destOrd="0" presId="urn:microsoft.com/office/officeart/2005/8/layout/lProcess2"/>
    <dgm:cxn modelId="{1AC4F678-A727-465D-9EE1-1A5017FC36BE}" type="presParOf" srcId="{EDAB306D-97CA-4FB7-A10A-D06F7A634ADB}" destId="{8D6C99CF-B831-4B34-BC8C-0E28C8E6C9B9}" srcOrd="1" destOrd="0" presId="urn:microsoft.com/office/officeart/2005/8/layout/lProcess2"/>
    <dgm:cxn modelId="{F5E46BAA-51CE-49D4-B34E-6E934A6D87C1}" type="presParOf" srcId="{EDAB306D-97CA-4FB7-A10A-D06F7A634ADB}" destId="{623472E7-1E39-4623-B64A-02B01577AEA3}" srcOrd="2" destOrd="0" presId="urn:microsoft.com/office/officeart/2005/8/layout/lProcess2"/>
    <dgm:cxn modelId="{1B312A37-14A6-49EE-970B-81653A2466FD}" type="presParOf" srcId="{EDAB306D-97CA-4FB7-A10A-D06F7A634ADB}" destId="{9D11A780-530C-4FDE-A3D5-C1D985DD64FE}" srcOrd="3" destOrd="0" presId="urn:microsoft.com/office/officeart/2005/8/layout/lProcess2"/>
    <dgm:cxn modelId="{7BF653BC-1ED9-4A86-8046-FAE54836B852}" type="presParOf" srcId="{EDAB306D-97CA-4FB7-A10A-D06F7A634ADB}" destId="{CD6BC137-BD14-4AC9-AA58-26174A8F9113}" srcOrd="4" destOrd="0" presId="urn:microsoft.com/office/officeart/2005/8/layout/lProcess2"/>
    <dgm:cxn modelId="{C305EF84-2C9D-4D02-BFD2-40A4CEB77794}" type="presParOf" srcId="{C4BFDEBF-B86C-42F0-9E40-501528BF6924}" destId="{E7CC0C1F-7A32-48E4-8328-B0D1050EBE97}" srcOrd="1" destOrd="0" presId="urn:microsoft.com/office/officeart/2005/8/layout/lProcess2"/>
    <dgm:cxn modelId="{695C6D52-EBAD-41E9-BF30-0272A7A4B83D}" type="presParOf" srcId="{C4BFDEBF-B86C-42F0-9E40-501528BF6924}" destId="{5BFA7644-CFF9-467B-AA05-B6ECBA2BC75C}" srcOrd="2" destOrd="0" presId="urn:microsoft.com/office/officeart/2005/8/layout/lProcess2"/>
    <dgm:cxn modelId="{C0D21F89-3A20-4E45-9E05-E35E020190F8}" type="presParOf" srcId="{5BFA7644-CFF9-467B-AA05-B6ECBA2BC75C}" destId="{4F35633D-F056-422F-AA46-9DD9F6944554}" srcOrd="0" destOrd="0" presId="urn:microsoft.com/office/officeart/2005/8/layout/lProcess2"/>
    <dgm:cxn modelId="{EEE25A59-97A1-446E-A428-EF8BCE2574F3}" type="presParOf" srcId="{5BFA7644-CFF9-467B-AA05-B6ECBA2BC75C}" destId="{124DE3BA-ACAF-4347-9415-3F16EFFB2B54}" srcOrd="1" destOrd="0" presId="urn:microsoft.com/office/officeart/2005/8/layout/lProcess2"/>
    <dgm:cxn modelId="{8507FF61-DE14-40A4-858E-D657156016DD}" type="presParOf" srcId="{5BFA7644-CFF9-467B-AA05-B6ECBA2BC75C}" destId="{8A85432D-451B-4F44-81AD-887566F7A9C2}" srcOrd="2" destOrd="0" presId="urn:microsoft.com/office/officeart/2005/8/layout/lProcess2"/>
    <dgm:cxn modelId="{9902EF3E-4D7A-48FF-87C2-F2F18DF3B76F}" type="presParOf" srcId="{8A85432D-451B-4F44-81AD-887566F7A9C2}" destId="{F864EB04-B7D2-4B5E-9D01-31D27EA2412E}" srcOrd="0" destOrd="0" presId="urn:microsoft.com/office/officeart/2005/8/layout/lProcess2"/>
    <dgm:cxn modelId="{88B1D669-4C16-4D1E-A32F-5189D80AF07A}" type="presParOf" srcId="{F864EB04-B7D2-4B5E-9D01-31D27EA2412E}" destId="{66D63F72-FF6B-4D9C-97B9-84D43488FB5A}" srcOrd="0" destOrd="0" presId="urn:microsoft.com/office/officeart/2005/8/layout/lProcess2"/>
    <dgm:cxn modelId="{C69AF7D7-CAEB-4B62-A0AA-8C7BCB6A8D85}" type="presParOf" srcId="{F864EB04-B7D2-4B5E-9D01-31D27EA2412E}" destId="{90DD6C63-A58D-4211-8293-2D705E6211A7}" srcOrd="1" destOrd="0" presId="urn:microsoft.com/office/officeart/2005/8/layout/lProcess2"/>
    <dgm:cxn modelId="{C0953326-8939-4E8B-9241-660E920DD283}" type="presParOf" srcId="{F864EB04-B7D2-4B5E-9D01-31D27EA2412E}" destId="{ED1CB3F6-F04E-4294-BB5B-E9E8C7866008}" srcOrd="2" destOrd="0" presId="urn:microsoft.com/office/officeart/2005/8/layout/lProcess2"/>
    <dgm:cxn modelId="{6E36C277-0E11-4495-8AE4-F96AE5649C02}" type="presParOf" srcId="{F864EB04-B7D2-4B5E-9D01-31D27EA2412E}" destId="{936B3CF3-E047-466F-AD8D-4EF27D3528CE}" srcOrd="3" destOrd="0" presId="urn:microsoft.com/office/officeart/2005/8/layout/lProcess2"/>
    <dgm:cxn modelId="{3529A11C-4B75-438A-8D5E-2172FED9BF9D}" type="presParOf" srcId="{F864EB04-B7D2-4B5E-9D01-31D27EA2412E}" destId="{19880782-7519-42C9-B566-5A6D45C3A2D2}" srcOrd="4" destOrd="0" presId="urn:microsoft.com/office/officeart/2005/8/layout/lProcess2"/>
    <dgm:cxn modelId="{6F713EA3-9079-4133-ABFF-0BF5F36DED60}" type="presParOf" srcId="{C4BFDEBF-B86C-42F0-9E40-501528BF6924}" destId="{493310F2-B8FF-48AD-AE76-871A9AF78B8B}" srcOrd="3" destOrd="0" presId="urn:microsoft.com/office/officeart/2005/8/layout/lProcess2"/>
    <dgm:cxn modelId="{47E0A5D1-AFD5-470A-93C8-F3734A9F5CCF}" type="presParOf" srcId="{C4BFDEBF-B86C-42F0-9E40-501528BF6924}" destId="{C0DF834B-B617-4729-988D-951DB579437C}" srcOrd="4" destOrd="0" presId="urn:microsoft.com/office/officeart/2005/8/layout/lProcess2"/>
    <dgm:cxn modelId="{E05F0548-4BD5-4BB7-BB44-F2AE71A96E8E}" type="presParOf" srcId="{C0DF834B-B617-4729-988D-951DB579437C}" destId="{88CB948F-4FE4-410F-8129-481824B9A832}" srcOrd="0" destOrd="0" presId="urn:microsoft.com/office/officeart/2005/8/layout/lProcess2"/>
    <dgm:cxn modelId="{4EB04E09-9F9D-4AE0-AC63-41BB6C061B25}" type="presParOf" srcId="{C0DF834B-B617-4729-988D-951DB579437C}" destId="{216BE90E-1B7D-439D-B510-FDAE973B3D1E}" srcOrd="1" destOrd="0" presId="urn:microsoft.com/office/officeart/2005/8/layout/lProcess2"/>
    <dgm:cxn modelId="{C443F156-8EDF-493B-880A-6C1A2954A142}" type="presParOf" srcId="{C0DF834B-B617-4729-988D-951DB579437C}" destId="{7AF9A0F9-2B23-497A-AFEA-FBED7AB0B500}" srcOrd="2" destOrd="0" presId="urn:microsoft.com/office/officeart/2005/8/layout/lProcess2"/>
    <dgm:cxn modelId="{C081BCAC-0A35-4BD3-BEC0-4141F4A7416A}" type="presParOf" srcId="{7AF9A0F9-2B23-497A-AFEA-FBED7AB0B500}" destId="{AA803720-43BC-4AC0-948B-45A90281643A}" srcOrd="0" destOrd="0" presId="urn:microsoft.com/office/officeart/2005/8/layout/lProcess2"/>
    <dgm:cxn modelId="{91A89E2A-5FD5-4B24-9467-F47772F00191}" type="presParOf" srcId="{AA803720-43BC-4AC0-948B-45A90281643A}" destId="{60B1E5CE-ED3E-406B-B7F0-B23BA6591EE3}" srcOrd="0" destOrd="0" presId="urn:microsoft.com/office/officeart/2005/8/layout/lProcess2"/>
    <dgm:cxn modelId="{0F1C86BB-59DF-4467-9BF8-9BB881719970}" type="presParOf" srcId="{AA803720-43BC-4AC0-948B-45A90281643A}" destId="{D2B109A7-290D-4C35-AEA1-3AA60C6AB1A2}" srcOrd="1" destOrd="0" presId="urn:microsoft.com/office/officeart/2005/8/layout/lProcess2"/>
    <dgm:cxn modelId="{81A8C219-555C-4689-AB96-8F0297D931B1}" type="presParOf" srcId="{AA803720-43BC-4AC0-948B-45A90281643A}" destId="{D5850913-1E97-474A-AEE8-38CDC389D452}" srcOrd="2" destOrd="0" presId="urn:microsoft.com/office/officeart/2005/8/layout/lProcess2"/>
    <dgm:cxn modelId="{DAA834A0-BB7F-42E4-81DE-1BF86E8F1262}" type="presParOf" srcId="{AA803720-43BC-4AC0-948B-45A90281643A}" destId="{C526D5C2-D26B-454F-8031-04A3ED59B4E9}" srcOrd="3" destOrd="0" presId="urn:microsoft.com/office/officeart/2005/8/layout/lProcess2"/>
    <dgm:cxn modelId="{2C5875A9-24B2-4352-9792-B5A81D02FB69}" type="presParOf" srcId="{AA803720-43BC-4AC0-948B-45A90281643A}" destId="{D8A9872D-F9CB-46F8-BB35-5110BD21489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BA903-BF6F-436D-B1F4-2156CCE62665}">
      <dsp:nvSpPr>
        <dsp:cNvPr id="0" name=""/>
        <dsp:cNvSpPr/>
      </dsp:nvSpPr>
      <dsp:spPr>
        <a:xfrm>
          <a:off x="5" y="0"/>
          <a:ext cx="1096996" cy="2404989"/>
        </a:xfrm>
        <a:prstGeom prst="roundRect">
          <a:avLst>
            <a:gd name="adj" fmla="val 10000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Transfer </a:t>
          </a:r>
          <a:r>
            <a:rPr lang="en-US" sz="1400" kern="120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pax</a:t>
          </a: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breakdown</a:t>
          </a:r>
          <a:endParaRPr lang="en-GB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" y="0"/>
        <a:ext cx="1096996" cy="721496"/>
      </dsp:txXfrm>
    </dsp:sp>
    <dsp:sp modelId="{BE199E6D-6199-4238-8305-2CE5F2920A38}">
      <dsp:nvSpPr>
        <dsp:cNvPr id="0" name=""/>
        <dsp:cNvSpPr/>
      </dsp:nvSpPr>
      <dsp:spPr>
        <a:xfrm>
          <a:off x="110121" y="721702"/>
          <a:ext cx="877597" cy="4724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Dom-Dom</a:t>
          </a:r>
          <a:endParaRPr lang="en-GB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3960" y="735541"/>
        <a:ext cx="849919" cy="444806"/>
      </dsp:txXfrm>
    </dsp:sp>
    <dsp:sp modelId="{623472E7-1E39-4623-B64A-02B01577AEA3}">
      <dsp:nvSpPr>
        <dsp:cNvPr id="0" name=""/>
        <dsp:cNvSpPr/>
      </dsp:nvSpPr>
      <dsp:spPr>
        <a:xfrm>
          <a:off x="110121" y="1266876"/>
          <a:ext cx="877597" cy="472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Dom-</a:t>
          </a:r>
          <a:r>
            <a:rPr lang="en-US" sz="12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</a:t>
          </a:r>
          <a:endParaRPr lang="en-GB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3960" y="1280715"/>
        <a:ext cx="849919" cy="444806"/>
      </dsp:txXfrm>
    </dsp:sp>
    <dsp:sp modelId="{CD6BC137-BD14-4AC9-AA58-26174A8F9113}">
      <dsp:nvSpPr>
        <dsp:cNvPr id="0" name=""/>
        <dsp:cNvSpPr/>
      </dsp:nvSpPr>
      <dsp:spPr>
        <a:xfrm>
          <a:off x="110121" y="1812050"/>
          <a:ext cx="877597" cy="4724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Int-Int</a:t>
          </a:r>
          <a:endParaRPr lang="en-GB" sz="1400" b="1" kern="1200" dirty="0">
            <a:solidFill>
              <a:srgbClr val="3399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3960" y="1825889"/>
        <a:ext cx="849919" cy="444806"/>
      </dsp:txXfrm>
    </dsp:sp>
    <dsp:sp modelId="{4F35633D-F056-422F-AA46-9DD9F6944554}">
      <dsp:nvSpPr>
        <dsp:cNvPr id="0" name=""/>
        <dsp:cNvSpPr/>
      </dsp:nvSpPr>
      <dsp:spPr>
        <a:xfrm>
          <a:off x="1179693" y="0"/>
          <a:ext cx="1096996" cy="2404989"/>
        </a:xfrm>
        <a:prstGeom prst="roundRect">
          <a:avLst>
            <a:gd name="adj" fmla="val 10000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in Total Transfer</a:t>
          </a:r>
          <a:endParaRPr lang="en-GB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79693" y="0"/>
        <a:ext cx="1096996" cy="721496"/>
      </dsp:txXfrm>
    </dsp:sp>
    <dsp:sp modelId="{66D63F72-FF6B-4D9C-97B9-84D43488FB5A}">
      <dsp:nvSpPr>
        <dsp:cNvPr id="0" name=""/>
        <dsp:cNvSpPr/>
      </dsp:nvSpPr>
      <dsp:spPr>
        <a:xfrm>
          <a:off x="1289393" y="721702"/>
          <a:ext cx="877597" cy="4724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.6</a:t>
          </a:r>
          <a:r>
            <a:rPr lang="el-GR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03232" y="735541"/>
        <a:ext cx="849919" cy="444806"/>
      </dsp:txXfrm>
    </dsp:sp>
    <dsp:sp modelId="{ED1CB3F6-F04E-4294-BB5B-E9E8C7866008}">
      <dsp:nvSpPr>
        <dsp:cNvPr id="0" name=""/>
        <dsp:cNvSpPr/>
      </dsp:nvSpPr>
      <dsp:spPr>
        <a:xfrm>
          <a:off x="1289393" y="1266876"/>
          <a:ext cx="877597" cy="472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74.9</a:t>
          </a:r>
          <a:r>
            <a:rPr lang="el-GR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03232" y="1280715"/>
        <a:ext cx="849919" cy="444806"/>
      </dsp:txXfrm>
    </dsp:sp>
    <dsp:sp modelId="{19880782-7519-42C9-B566-5A6D45C3A2D2}">
      <dsp:nvSpPr>
        <dsp:cNvPr id="0" name=""/>
        <dsp:cNvSpPr/>
      </dsp:nvSpPr>
      <dsp:spPr>
        <a:xfrm>
          <a:off x="1289393" y="1812050"/>
          <a:ext cx="877597" cy="4724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el-GR" sz="1400" b="1" kern="1200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en-US" sz="1400" b="1" kern="1200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5.5</a:t>
          </a:r>
          <a:r>
            <a:rPr lang="el-GR" sz="1400" b="1" kern="1200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400" b="1" kern="1200" dirty="0">
            <a:solidFill>
              <a:srgbClr val="3399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03232" y="1825889"/>
        <a:ext cx="849919" cy="444806"/>
      </dsp:txXfrm>
    </dsp:sp>
    <dsp:sp modelId="{88CB948F-4FE4-410F-8129-481824B9A832}">
      <dsp:nvSpPr>
        <dsp:cNvPr id="0" name=""/>
        <dsp:cNvSpPr/>
      </dsp:nvSpPr>
      <dsp:spPr>
        <a:xfrm>
          <a:off x="2359387" y="0"/>
          <a:ext cx="1096996" cy="2404989"/>
        </a:xfrm>
        <a:prstGeom prst="roundRect">
          <a:avLst>
            <a:gd name="adj" fmla="val 10000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Jan-Dec</a:t>
          </a:r>
          <a:r>
            <a:rPr lang="el-GR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‘14/’13</a:t>
          </a:r>
          <a:endParaRPr lang="en-GB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59387" y="0"/>
        <a:ext cx="1096996" cy="721496"/>
      </dsp:txXfrm>
    </dsp:sp>
    <dsp:sp modelId="{60B1E5CE-ED3E-406B-B7F0-B23BA6591EE3}">
      <dsp:nvSpPr>
        <dsp:cNvPr id="0" name=""/>
        <dsp:cNvSpPr/>
      </dsp:nvSpPr>
      <dsp:spPr>
        <a:xfrm>
          <a:off x="2468664" y="721702"/>
          <a:ext cx="877597" cy="4724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-3.2</a:t>
          </a:r>
          <a:r>
            <a:rPr lang="el-GR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503" y="735541"/>
        <a:ext cx="849919" cy="444806"/>
      </dsp:txXfrm>
    </dsp:sp>
    <dsp:sp modelId="{D5850913-1E97-474A-AEE8-38CDC389D452}">
      <dsp:nvSpPr>
        <dsp:cNvPr id="0" name=""/>
        <dsp:cNvSpPr/>
      </dsp:nvSpPr>
      <dsp:spPr>
        <a:xfrm>
          <a:off x="2468664" y="1266876"/>
          <a:ext cx="877597" cy="472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</a:t>
          </a: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4.0</a:t>
          </a:r>
          <a:r>
            <a:rPr lang="el-GR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503" y="1280715"/>
        <a:ext cx="849919" cy="444806"/>
      </dsp:txXfrm>
    </dsp:sp>
    <dsp:sp modelId="{D8A9872D-F9CB-46F8-BB35-5110BD214890}">
      <dsp:nvSpPr>
        <dsp:cNvPr id="0" name=""/>
        <dsp:cNvSpPr/>
      </dsp:nvSpPr>
      <dsp:spPr>
        <a:xfrm>
          <a:off x="2468664" y="1812050"/>
          <a:ext cx="877597" cy="4724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+61</a:t>
          </a:r>
          <a:r>
            <a:rPr lang="en-US" sz="1400" b="1" kern="1200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.2</a:t>
          </a:r>
          <a:r>
            <a:rPr lang="el-GR" sz="1400" b="1" kern="1200" dirty="0" smtClean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GB" sz="1400" b="1" kern="1200" dirty="0">
            <a:solidFill>
              <a:srgbClr val="3399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503" y="1825889"/>
        <a:ext cx="849919" cy="44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0.49116</cdr:x>
      <cdr:y>0.38335</cdr:y>
    </cdr:from>
    <cdr:to>
      <cdr:x>0.63974</cdr:x>
      <cdr:y>0.46443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 flipV="1">
          <a:off x="2309609" y="1291522"/>
          <a:ext cx="698676" cy="27316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4925" cap="flat" cmpd="sng" algn="ctr">
          <a:solidFill>
            <a:schemeClr val="bg1"/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0.50761</cdr:x>
      <cdr:y>0.68351</cdr:y>
    </cdr:from>
    <cdr:to>
      <cdr:x>0.66613</cdr:x>
      <cdr:y>0.76131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 flipV="1">
          <a:off x="2386959" y="2302760"/>
          <a:ext cx="745417" cy="26210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4925" cap="flat" cmpd="sng" algn="ctr">
          <a:solidFill>
            <a:schemeClr val="bg1"/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95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2925"/>
            <a:ext cx="294495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B136DAF-B6B6-4212-9DAC-B9A0935ED8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8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 Hel" pitchFamily="2" charset="-95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Gill Sans Hel" pitchFamily="2" charset="-95"/>
              </a:defRPr>
            </a:lvl1pPr>
          </a:lstStyle>
          <a:p>
            <a:pPr>
              <a:defRPr/>
            </a:pPr>
            <a:fld id="{A68DE922-BBE6-4C47-9C11-762A857F91F3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25" y="4716464"/>
            <a:ext cx="5435226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 Hel" pitchFamily="2" charset="-95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9750"/>
            <a:ext cx="2946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Gill Sans Hel" pitchFamily="2" charset="-95"/>
              </a:defRPr>
            </a:lvl1pPr>
          </a:lstStyle>
          <a:p>
            <a:pPr>
              <a:defRPr/>
            </a:pPr>
            <a:fld id="{AF55EC48-297F-467A-8869-A8AFDAEF73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2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fld id="{297F23C1-6027-4501-83FF-4BA6ABD6BBA8}" type="slidenum">
              <a:rPr lang="en-US" altLang="el-GR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l-GR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z="11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049E51-54A5-4029-BAC6-65B9FEEEB633}" type="slidenum">
              <a:rPr lang="en-US" sz="1200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z="11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altLang="el-GR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fld id="{829D6746-CD10-4DEF-8619-3904FD30ACBB}" type="slidenum">
              <a:rPr lang="en-US" altLang="el-GR" sz="1200" smtClean="0">
                <a:solidFill>
                  <a:prstClr val="black"/>
                </a:solidFill>
              </a:rPr>
              <a:pPr/>
              <a:t>5</a:t>
            </a:fld>
            <a:endParaRPr lang="en-US" altLang="el-GR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fld id="{297F23C1-6027-4501-83FF-4BA6ABD6BBA8}" type="slidenum">
              <a:rPr lang="en-US" altLang="el-GR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l-GR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z="11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fld id="{297F23C1-6027-4501-83FF-4BA6ABD6BBA8}" type="slidenum">
              <a:rPr lang="en-US" altLang="el-GR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el-GR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z="11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fld id="{297F23C1-6027-4501-83FF-4BA6ABD6BBA8}" type="slidenum">
              <a:rPr lang="en-US" altLang="el-GR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el-GR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z="11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fld id="{297F23C1-6027-4501-83FF-4BA6ABD6BBA8}" type="slidenum">
              <a:rPr lang="en-US" altLang="el-GR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l-GR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z="11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fld id="{297F23C1-6027-4501-83FF-4BA6ABD6BBA8}" type="slidenum">
              <a:rPr lang="en-US" altLang="el-GR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l-GR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z="11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8638-976D-477A-A74A-B42B8B2E58B6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33BE-4DA1-4DD5-8770-F83EFC21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9E83A-F5AF-4B96-8233-460E4C748EE9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91B3-5B4C-4203-91C3-FBE19FCC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7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9F26-F35C-49D1-80C6-AFF56180103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6474-BDF9-4F6D-B8C5-96B807A2072D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96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405F-E723-4DAC-A7AF-CE61146E868D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1073-300F-49E8-856E-FF6465F90FBE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670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DDFB-997C-4FC1-835D-98AB83B081A1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A7B9-4BFD-4F48-9352-568EDACB5350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825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0CEB-B171-4A09-AE74-04263827B980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4B57-2543-4AE9-8FDD-9136A81FAB88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0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0685-0475-4BD1-A040-E5C821E1128E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8DE1-ACFB-40D3-8DE8-C575855E3871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576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09DC-3106-4F53-BF17-2AFDC584EFA6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0CE1-E6EC-4A35-9781-D4A8FA83390B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704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CCB-1BDA-467E-924E-3764FCFB8655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0749-13E8-4C52-BB01-3C19BFFF75B7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85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4BD5-9F9B-4E19-B822-AE2B07280268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1DF98-0BD3-4FE4-B0E0-42E286921AEF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49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12B0-35F1-436E-850D-6146F39B175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E2C3-3000-457C-8A3D-C5716787AE0C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73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E2E0-A116-4E33-9173-2882835EB4F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5EAD-731B-4202-8A22-AF40BB95910B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90E-57DB-4A9B-B4DD-7FFD753CFC00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7ECF-F561-4E97-8065-64CB9B23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849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1125-2F8E-49C6-9732-903BC93F44EC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26CC-8D8D-4860-991B-60661A710B91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096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9A2A-E7C4-49D5-A607-ADD15B3A22E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7251-3A05-4C23-A679-CF22A30ED5F9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503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4AE5-9342-499A-B216-365004093AC9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BEA2-6B76-4E15-989D-C2BD36E900EA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40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AB65-7EE2-4E06-9F6F-3056C2D5EE9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2F72-4712-43CF-8EDE-906B0909BB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248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4D18-2AB9-49E7-B4CD-3A9B05202B1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DAF2-862E-4CB8-AE89-038119C5ED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56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6E65-8AD8-4495-960F-BAEFA72B230C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3E77-075A-40FB-84CD-992DDDA4EA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332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0C24-DA2D-4A20-8844-C5C6C7753529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76E1-116B-4A18-8C61-CF6903707B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21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3A8B-05B3-4F48-B49D-B4A5A2DAE72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FCD38-63F5-47B4-896C-989347660D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353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D5FD-6A4D-4C8B-B096-DEA2B72629B3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CF670-D401-4ED9-8D23-F6C0589584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591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2157-6BF3-4EDA-99CC-3A6F74B4F6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510B-F573-4E5C-9291-76F2327277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A7EB-3C36-4622-905A-68A0DCEBC70B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9F98-7B6A-4ED0-AC9B-D60A4211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67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F73D-7D2C-4D75-AA3E-A41D14B83684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416BA-1031-4629-847A-28FA5FD9C1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66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AA8A4-6427-4509-846D-BA820F74B123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85FE-110E-448C-BEFD-8AA564DF6A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471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971B-4DB0-4345-9F45-BFC7ABCE8C8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CCA9-F2E6-4308-A0EE-F58C844720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20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74CD-6702-4841-90D2-2A6ABF4ADA41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68B4-7350-4384-8369-C0FE60B766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060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4361-B1EE-470E-81A2-FE0BD00104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C9FD0-E505-4F6A-8244-44AFE662E8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013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3B76-F337-41FA-AA86-9BC0C115FDB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C506-CE2B-4169-88DE-DEA091B8A7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399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AEDA-2AC0-4F18-981B-F86FD37584F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AEB1-FF33-4FA1-AA29-2B288F10E3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171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74F4-B6BF-4374-8187-719E100AD87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C8EE-0A70-4FBB-9AB7-ACA5E30F6D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74BF-B241-4692-9228-BE9D395F0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7F5BF-C1E5-45DB-A561-2AB5395FE9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732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093AF-190C-4C6D-BAD5-5AAA3F903AD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B33E-16B4-4119-A91E-AE6D405DF6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3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B3E4-69B9-4785-9D8E-75D77276219B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CAB8-8F3C-4846-A655-E1C42FB2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94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AF0C-F77B-4FDF-8A42-15F480EC1DCD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3172-BA19-4A85-BAF1-9967CD138E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384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3E72-A6A2-42C4-A073-E24A8C7C06B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A692-DDFD-48F3-A0D0-A4B6636884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24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B9FF-D5A5-4BA7-A8F4-2AD15F315FB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E596-0E32-4C86-BFE5-6F98C5D84D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662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220D-4B85-4DC0-92AC-DC302C11A0A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40A7-D93B-4495-96FE-F9A9372A78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616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D916-183C-457E-9898-AD59B649C284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FCBF-90F7-41F6-95F9-D0B50892A7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49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E733-5463-4D42-9F19-536B922FBD6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3CC3B-CE82-4CE5-90FE-8051BA980E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710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240E-D843-4424-8B59-93BE417D3204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F5FA-9C7D-4AEE-8C9D-39F41B7507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03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6649-9C1E-428A-AC3C-591E62B8236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3D94-0949-4A00-B170-3779DB1D1F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828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0E3A-8437-4B62-91E1-F53F3F0E34E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07D5-8093-4B3D-A835-8B9D30373D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93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507BC-F5A3-45EC-8D3D-09CF9792173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D60A-C572-4A78-A2FB-01D4BB8541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910C-5942-4367-8758-76C5F3DA942A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E656-A3E9-4EE0-B50C-D1AE87CE5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528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046D-B95E-46AA-9DC3-69EBFD63531C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A07D-944A-4D23-8EC4-C64BC79221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22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0E79-213D-482C-83B6-8FED4CDF8B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3723-EDF7-44CC-880B-982F02325B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33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FFF7-1CB3-49D2-B503-6F32440A393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C39E-BD1C-476C-9122-3A61154526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127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D9D23-2F66-41FD-A247-DF8E831A0B2D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438F-813F-4DD5-B39D-0AAB1DC1E9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030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C1A8-8FCA-464A-8213-953022E3AFA9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1FEA-EB3D-4363-8001-CADC9F70B4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485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9E02-4204-4B55-910E-F345B30BE89C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C76C-3238-4ADB-B472-95C7928C5D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936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B3455-2026-4424-8DA3-4AAC0F83EB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DB94-6144-45AF-B15F-D9A66E985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843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96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461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8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AE0C-313A-4F5C-9A7D-0E32C412ED76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1649-DD6D-4F8F-94A4-B1E5425FA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8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89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130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788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010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936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407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489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349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76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1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C170-4FF6-4B2C-A34F-76C35F62504E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BE9D-30F4-4ABC-84BE-BCA75DCD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10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209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63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8F93-295E-4B85-9741-486F2DD3243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BF53-DC7B-46EC-A668-1E5BF15ECA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91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6B60-F6FF-400D-AF13-580E841FE1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155B-9068-4031-8263-E34087DD70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130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0D2A-08D9-43D2-AB7B-C7431CE3A6E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8108-CBC5-4801-BD1B-2B6D5B35A2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318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6959-434E-474B-AC36-AD31E4F24B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9278-36AC-4A9B-A07F-60F3D1C7D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837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370D-9D88-410D-99F1-BBDD5A9C71A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F42B-7AE4-43AD-AD45-AA65EF9D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576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3C0F-844F-426C-8FE3-8D307F923D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101A-2271-488D-9785-57F0A43EE9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050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9B84-9389-416F-B0A9-6CAABA7042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E830-FB9F-4185-87FF-49214572D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236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B860-39A8-4E62-B6CC-C47BA3CA6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972C-18AE-49C2-BC9D-04A521EDC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0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996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CB9E-BE7D-4446-91BB-50AB1E27336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8FC3-AF6A-471D-AC9B-7ECD743DF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150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97B80-7A0D-43D0-8EE6-638FA677FFA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111B-A94E-4EE4-AC8E-52A4095745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223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70D6-DA61-4E3A-A7AB-2ED1625D191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20FF-CBDA-4B31-B645-DAE058D80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402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E129-41EB-4EBC-AFF5-676384FF05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B8BC-0BC8-4A76-93E6-90D1E0364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72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7092-5FC5-4DEB-9EE0-B6ED530D14C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25D5-E9EA-454B-BFED-52085D487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985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FFA5-1B4D-4C23-AB46-927E17C84B4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2889-2786-4615-9161-E50576D47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961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7551-8700-4342-8D24-7130C4C833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DDD4-D719-4BE2-9F45-4BCF8413F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926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25BB-8561-43D3-AEDC-5877627BD52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AE22-BB14-4DF5-BA95-55670F697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12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44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19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880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131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308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26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03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5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193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369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065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902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2428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565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426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46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493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8576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4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57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685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465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DB64-4E73-4168-9C67-C80A9AF6284A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BD63-A60D-46C8-B650-A178F938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0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963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00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571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6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296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803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416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777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495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923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0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1573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409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97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906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0375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5238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640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2473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408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7946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99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66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17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447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6225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8638-976D-477A-A74A-B42B8B2E58B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33BE-4DA1-4DD5-8770-F83EFC2197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075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DB64-4E73-4168-9C67-C80A9AF6284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BD63-A60D-46C8-B650-A178F93864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863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A3D1-B9A8-49AF-BCAB-20A37FDAB99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51F0-D2AB-49C3-8F0F-7974BAB2A5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52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D64-5E47-499C-B15E-E68E905233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0497-3633-49C6-9838-67D76741A3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454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F5BF-3E18-4596-8343-DAF4FA3934E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FA64-D3A0-4D2B-A556-353169F623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723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D79F-4F8A-4A77-AF95-A7EABD210A8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92A5-6C7E-45FE-8376-7BCC4A6003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226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5F65-AD8D-46B5-8775-7167B8F8295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2E89-A127-4558-B08E-C2ADF88CB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05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2892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D2D-78E4-4147-B799-EE6E000109D4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6AEC-46E4-410E-A049-19026C87E0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5564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9B9C-74E0-468F-82A1-8D8554197EC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E2FA-C136-4BE5-91FF-5E1AE16EFA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027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9E83A-F5AF-4B96-8233-460E4C748EE9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91B3-5B4C-4203-91C3-FBE19FCCE0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681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90E-57DB-4A9B-B4DD-7FFD753CFC0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7ECF-F561-4E97-8065-64CB9B2355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326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A7EB-3C36-4622-905A-68A0DCEBC70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9F98-7B6A-4ED0-AC9B-D60A4211C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62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B3E4-69B9-4785-9D8E-75D77276219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CAB8-8F3C-4846-A655-E1C42FB2F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0530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910C-5942-4367-8758-76C5F3DA942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E656-A3E9-4EE0-B50C-D1AE87CE59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101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AE0C-313A-4F5C-9A7D-0E32C412E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1649-DD6D-4F8F-94A4-B1E5425FA6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776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C170-4FF6-4B2C-A34F-76C35F62504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BE9D-30F4-4ABC-84BE-BCA75DCD35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682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6959-434E-474B-AC36-AD31E4F24B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9278-36AC-4A9B-A07F-60F3D1C7D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85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872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370D-9D88-410D-99F1-BBDD5A9C71A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F42B-7AE4-43AD-AD45-AA65EF9D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5806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3C0F-844F-426C-8FE3-8D307F923D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101A-2271-488D-9785-57F0A43EE9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72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9B84-9389-416F-B0A9-6CAABA7042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E830-FB9F-4185-87FF-49214572D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9705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B860-39A8-4E62-B6CC-C47BA3CA6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972C-18AE-49C2-BC9D-04A521EDC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990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CB9E-BE7D-4446-91BB-50AB1E27336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8FC3-AF6A-471D-AC9B-7ECD743DF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381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97B80-7A0D-43D0-8EE6-638FA677FFA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111B-A94E-4EE4-AC8E-52A4095745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363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70D6-DA61-4E3A-A7AB-2ED1625D191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20FF-CBDA-4B31-B645-DAE058D80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858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E129-41EB-4EBC-AFF5-676384FF05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B8BC-0BC8-4A76-93E6-90D1E0364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696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7092-5FC5-4DEB-9EE0-B6ED530D14C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25D5-E9EA-454B-BFED-52085D487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394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FFA5-1B4D-4C23-AB46-927E17C84B4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2889-2786-4615-9161-E50576D47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69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2765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7551-8700-4342-8D24-7130C4C833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DDD4-D719-4BE2-9F45-4BCF8413F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806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25BB-8561-43D3-AEDC-5877627BD52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AE22-BB14-4DF5-BA95-55670F697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3526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703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3782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096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3401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708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018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766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2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2805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87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7107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5864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1135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653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39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6298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714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335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95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768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0828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305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93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2766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390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8388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5372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9880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3835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3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6620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890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61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805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6575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3035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120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3450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39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965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5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05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1934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385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94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869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4700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8884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0558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6599-89DC-44A6-9F8E-FCE68AF1592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4F9-CBB0-426F-B685-D7B28E6D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088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E75C-729E-4548-AE45-DED8EF8CFA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75E-DF96-40B9-AE26-7B87D31DC7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4474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0EB6-EF85-4617-8498-93919D190CF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2694-BCDB-4C37-82EF-31D230493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7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A3D1-B9A8-49AF-BCAB-20A37FDAB99E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51F0-D2AB-49C3-8F0F-7974BAB2A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8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1903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F2B-06EB-4E38-8B1A-26144ACDCF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0787-8463-4900-B6B4-EB2FB05603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9959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2442-573A-4D47-8917-77D14106571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76B-3330-4EE5-B11A-7E31DB93E4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7542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FB13-78D4-4A7D-89FF-56DFD2DD669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382A-09F7-40EE-A714-3C61530FD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7585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D59B-E3F9-47E3-A930-226DDD5F88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1A9B-760F-4B0E-A003-B0A24E253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3740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FC8C-DDD1-4021-8F6E-7FB2881BFE2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A413-EF99-4ADD-A547-9221992A1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5613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5677-96D3-4A69-A681-8F56FD09905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9C7C-6D11-42FC-B159-786FAA17AD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787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8089-77AF-4E71-84A9-A189699AE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1888-1037-4059-B9A1-E3A58F240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6173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FB7B-3A31-48B2-8A6F-9846D0784D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5A0C-51AE-4DD1-9C8B-BDC3718EB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8480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36F0-3568-4DA0-9614-FEDD7DB09F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B7A-AFEC-4E59-87BE-41BC2CA2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489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7DF5-EA5E-4197-AF1D-16E3B3D7AA1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16E2-6A2C-40F5-BF48-70A9F3696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432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DAE-22AA-4B81-B3CC-6BB2447D9C1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E6A6-98B1-4544-88DF-3FF4CB88A2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548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BA38-E55F-41E6-BAF2-44A5E806751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76D5-0725-4E57-A307-9578302FC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8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F1FC-B089-4B16-9FA3-9AF5E5BA4712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9B4F-3976-4E4A-B634-37E50BD1A8D6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3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C18C-AD61-4AAA-92A8-188ADC2DABF6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EDED-04F7-40AC-ABA7-43F0195A8D36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2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77DC-C1DB-468C-944B-24BCDF887701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EF11-CD2E-41F2-9FED-5E1A13EE90BB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01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9BFF-A7CC-488E-9116-A39B95AA185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CB42-C3AA-41DB-A500-11E922F11810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3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456D-92E9-48F3-A07D-8B93DB4A15F3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B452-F658-470F-91C1-AA2ACD3F0302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3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42CB-CA49-43A3-AB64-E0521683947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0F13-DDCB-4260-9D66-8E594DB89731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00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A1DA-7A4E-4509-82F9-E2F1D0F0DBE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D973-17A4-4366-81EB-C7A4B8A34390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47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B1C3-FCE4-4763-813A-322B8428663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A6DE-9F29-4B65-9D4D-878ABF6EBFF8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D64-5E47-499C-B15E-E68E9052339F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0497-3633-49C6-9838-67D76741A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58EF-3468-4486-8272-65B722829B26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82DA-AEF9-4FD8-AA50-732581F9409A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94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3AB7-B958-40B2-BFD1-4305E09F548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36C1-9380-4435-AEE6-86BCC353339A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27C7-6503-4139-A957-F8AB965A5F10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A809-9AF9-43E9-8DAE-1D6B721985A7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9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4973-F8C7-4C8B-A00E-1D3EF184AFA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A395-8507-453B-922C-2A232CE07D35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6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C350-9AC8-46DE-B677-708E96EE7CE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AE74-40DB-42ED-BB4D-4DBDB7293025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2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D719-D3EC-4F74-B387-C4F9D73A407F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AE46-6F9D-41C1-9F73-5198F4D02112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77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3927-E081-484B-AAC1-4581B0508BC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28E5-4545-4A64-A4BD-048B385C07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1950-0EED-4134-AEA0-E9C10E62355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6087-A855-48B8-8BEB-96E33FB0B6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7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FFE4-400D-4C94-90A9-56F80C55D23C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77F-B882-4A4E-BC7E-8F476ECAF8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10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4AAD-1C61-400E-90BD-C59DA4FA37D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3A41-2D6A-4D64-AA89-A4ACD0E8A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4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F5BF-3E18-4596-8343-DAF4FA3934E6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FA64-D3A0-4D2B-A556-353169F62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54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2B0E-FB80-4039-AE66-962FBB86910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D2A6-F61D-4D68-913D-31E5233D75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88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35BC3-81BC-49AB-8654-AB9DC9D75E8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86FC-7B86-4ABD-909E-F32DD408C5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97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7B93-4CBF-4685-87E6-837E9DD1708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83B1-8E8D-4D9C-B7ED-58A89C4336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7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E480-3212-4250-BF34-751C360433F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44D0-CB69-4967-8B62-71C9078F4C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65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6DD3-D95E-4021-A744-81C67D525853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5A35-AF11-4F26-86C3-A88180521E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1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DCFC-CCD8-4151-998A-C326C41EB2C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7092-D891-4851-B03D-A0A6339B58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42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048F-D30F-4DA1-B135-92D78798279D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D5AE-2AAA-4C66-B9C4-2A07214036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3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6A83-45FB-4D98-8972-88420BF275B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D0E0-36B0-4D89-A626-ACD18F96EA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84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88E7-F3F0-4C04-9846-D112D93773B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C7B2-D043-48FE-878C-9C99CCF9C4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24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F5E1-B6AB-43C3-BE7A-4B0A18E90369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3175-C969-403B-B200-D4F9802E6E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6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D79F-4F8A-4A77-AF95-A7EABD210A86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92A5-6C7E-45FE-8376-7BCC4A60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4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35C8-259B-4AA8-A448-7E1797B650D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C468-BDB3-4BA6-8CAA-B24280DD84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23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F69B-6A66-49E1-84ED-F773427A5A1F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D993-7A34-46CD-B9A2-76E5451284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46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7E2F-CE0D-4488-94E1-A3ED96DE9D1C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A896-D7C9-47D3-96DA-D2F1CEE28F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41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F5C0F-18F7-412B-8665-F7503F7D675F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5944-400A-45F9-9206-6E22B25190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50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B14D-4269-4748-BC47-C7CE50D0CB01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9481-BE15-4AF2-BBCB-5853B92ECC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45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33ED-D0C5-42FA-B2D7-A03A4263747D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CBC7-2C8D-4F78-AB21-E7BE89B942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93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11D5-F0D7-4921-8E82-DB01500BD77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4CD8-1F6A-4835-86C3-A0A4167CED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01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38EE-2FEC-4704-89C2-1FC111C059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9E2B-8503-47E3-B574-5E37B6D294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6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B034-66B3-4616-8058-3EEF89E9B09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0FB6-E9EB-41FE-9EDF-305555C955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BD5C0-C1D4-456D-9769-3FB1F36133E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5302-B72B-49BE-9F0B-EC2E3EDF3D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6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5F65-AD8D-46B5-8775-7167B8F82957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2E89-A127-4558-B08E-C2ADF88C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80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957F-AA64-4388-9688-BE80B5BF6AB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D99C-1569-4A35-B51E-237F9C723E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94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5FB6-257F-492D-B841-87F0015F3F9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4FC5-32B9-4A04-97C8-ED3D8C7C36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916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7B0E-9898-4519-9626-F4ED27EACA4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B5C2-FA1D-474D-A557-1002CDD48B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51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945F-9AB0-40D2-9F5F-EE1F247D272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7219-E7B6-4C35-8CB0-42030A1543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54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EDFA-266A-4023-86A8-96F4E4BBCB4F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852B-C84F-4AF8-BF4B-A9A0837E5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52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A37D-2C56-426D-84A0-D869382A505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96B0-0FF3-4FAE-988A-32D119CAC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1347-271B-4ED6-91FC-43BD06FAC41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FA3E-F9C7-418E-8CD8-23BAE20B5E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02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02313-F294-47B9-ADC3-BB669BC90E2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8BEE-A954-4DC1-BD33-C06510EAC2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43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8638-976D-477A-A74A-B42B8B2E58B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33BE-4DA1-4DD5-8770-F83EFC2197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20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DB64-4E73-4168-9C67-C80A9AF6284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BD63-A60D-46C8-B650-A178F93864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D2D-78E4-4147-B799-EE6E000109D4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6AEC-46E4-410E-A049-19026C87E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4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A3D1-B9A8-49AF-BCAB-20A37FDAB99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51F0-D2AB-49C3-8F0F-7974BAB2A5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77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D64-5E47-499C-B15E-E68E905233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0497-3633-49C6-9838-67D76741A3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30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F5BF-3E18-4596-8343-DAF4FA3934E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FA64-D3A0-4D2B-A556-353169F623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38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D79F-4F8A-4A77-AF95-A7EABD210A8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92A5-6C7E-45FE-8376-7BCC4A6003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97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5F65-AD8D-46B5-8775-7167B8F8295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2E89-A127-4558-B08E-C2ADF88CB6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57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D2D-78E4-4147-B799-EE6E000109D4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6AEC-46E4-410E-A049-19026C87E0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819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9B9C-74E0-468F-82A1-8D8554197EC7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E2FA-C136-4BE5-91FF-5E1AE16EFA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78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9E83A-F5AF-4B96-8233-460E4C748EE9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91B3-5B4C-4203-91C3-FBE19FCCE0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571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90E-57DB-4A9B-B4DD-7FFD753CFC00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7ECF-F561-4E97-8065-64CB9B2355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7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A7EB-3C36-4622-905A-68A0DCEBC70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9F98-7B6A-4ED0-AC9B-D60A4211C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9B9C-74E0-468F-82A1-8D8554197EC7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E2FA-C136-4BE5-91FF-5E1AE16EF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9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B3E4-69B9-4785-9D8E-75D77276219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CAB8-8F3C-4846-A655-E1C42FB2F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6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910C-5942-4367-8758-76C5F3DA942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E656-A3E9-4EE0-B50C-D1AE87CE59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333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AE0C-313A-4F5C-9A7D-0E32C412E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1649-DD6D-4F8F-94A4-B1E5425FA6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163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C170-4FF6-4B2C-A34F-76C35F62504E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BE9D-30F4-4ABC-84BE-BCA75DCD35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61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1C14-3B43-47CA-A2F3-AE042216030D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E406-4EAF-4EBA-B816-3AE3B1121C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6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6B60-F6FF-400D-AF13-580E841FE1E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155B-9068-4031-8263-E34087DD70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3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0D2A-08D9-43D2-AB7B-C7431CE3A6EB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8108-CBC5-4801-BD1B-2B6D5B35A2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670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0660-9C84-4C75-86D1-27B063353C7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0189-3328-4DF4-95BF-54B8126C6B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8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0660-9C84-4C75-86D1-27B063353C7A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0189-3328-4DF4-95BF-54B8126C6B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385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1221-DD71-4075-A6F7-2866ED74C187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A9E6-12A0-42AD-BBED-FAB67C567E94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94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9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53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68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3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98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D2FF3993-F5EF-4272-BB21-8668207BFFA8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19B1A8C-9548-4BAA-9263-9591DBF84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54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8" r:id="rId16"/>
    <p:sldLayoutId id="2147483839" r:id="rId17"/>
    <p:sldLayoutId id="2147483840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95C97BB-3008-4487-873B-08A37550DB4F}" type="datetimeFigureOut">
              <a:rPr lang="en-US">
                <a:solidFill>
                  <a:srgbClr val="000000"/>
                </a:solidFill>
                <a:ea typeface="+mn-ea"/>
                <a:cs typeface="Tahoma" pitchFamily="34" charset="0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  <a:cs typeface="Tahoma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Tahoma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319071F-BE6E-4C81-A4E1-D208B523F911}" type="slidenum">
              <a:rPr lang="en-US">
                <a:solidFill>
                  <a:srgbClr val="000000"/>
                </a:solidFill>
                <a:ea typeface="+mn-ea"/>
                <a:cs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77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D2FF3993-F5EF-4272-BB21-8668207BFFA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19B1A8C-9548-4BAA-9263-9591DBF840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95C97BB-3008-4487-873B-08A37550DB4F}" type="datetimeFigureOut">
              <a:rPr lang="en-US">
                <a:solidFill>
                  <a:srgbClr val="000000"/>
                </a:solidFill>
                <a:cs typeface="Tahoma" pitchFamily="34" charset="0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319071F-BE6E-4C81-A4E1-D208B523F911}" type="slidenum">
              <a:rPr lang="en-US">
                <a:solidFill>
                  <a:srgbClr val="000000"/>
                </a:solidFill>
                <a:cs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58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41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23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  <p:pic>
        <p:nvPicPr>
          <p:cNvPr id="8" name="Picture 7" descr="PP_black_cyan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5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49341D-C52E-4080-8A47-64C7B54107BD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1102D5-5781-4114-AB18-815CD967DDA2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88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D932DF5-DA95-4F71-8BCF-F417F81090BA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A034D73-C662-4C8D-B7FE-47618A2A97A4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41CFCA8-45AF-4FA3-AE71-29E42F8FD3B5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8C47714-456F-465D-A3D0-8A0856149E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4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193CDA2-9E1C-4D0C-924D-142970F2B6F0}" type="datetime1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7C32B30B-6C29-43A5-AA71-1049346643BF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16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D2FF3993-F5EF-4272-BB21-8668207BFFA8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19B1A8C-9548-4BAA-9263-9591DBF840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8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E6A7C6-13DC-4E9F-A46C-CE33B3CC0750}" type="datetime1">
              <a:rPr lang="en-US" altLang="el-GR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2095293-3470-4283-B9A7-D06F3A22FEA4}" type="slidenum">
              <a:rPr lang="en-US" alt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0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656FBA-B827-4261-B5D8-6560D2E97172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1094664-BCFF-4DA6-A820-7953D9E9B0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black_cya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278EB27B-054B-4BAF-B6C3-68306998C9BF}" type="datetime1">
              <a:rPr lang="en-US">
                <a:solidFill>
                  <a:srgbClr val="000000"/>
                </a:solidFill>
              </a:rPr>
              <a:pPr>
                <a:defRPr/>
              </a:pPr>
              <a:t>6/8/2015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1E74CC6-19B4-496C-BA46-90CC20029A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6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filosch\Pictures\maps\TheWorld12(HR)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2" r="4359"/>
          <a:stretch/>
        </p:blipFill>
        <p:spPr bwMode="auto">
          <a:xfrm>
            <a:off x="-16893" y="1148862"/>
            <a:ext cx="9160893" cy="57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algn="r" eaLnBrk="1" hangingPunct="1"/>
            <a:endParaRPr lang="el-GR" altLang="el-GR" sz="800">
              <a:solidFill>
                <a:srgbClr val="808080"/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60350"/>
            <a:ext cx="92525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r>
              <a:rPr lang="en-GB" altLang="el-GR" sz="2700" b="1" dirty="0" smtClean="0">
                <a:solidFill>
                  <a:srgbClr val="FFAB00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en-GB" altLang="el-GR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TAG</a:t>
            </a:r>
            <a:r>
              <a:rPr lang="en-GB" altLang="el-GR" sz="2700" b="1" dirty="0" smtClean="0">
                <a:solidFill>
                  <a:srgbClr val="FFAB00"/>
                </a:solidFill>
                <a:latin typeface="Tahoma" pitchFamily="34" charset="0"/>
                <a:cs typeface="Tahoma" pitchFamily="34" charset="0"/>
              </a:rPr>
              <a:t> Athens project </a:t>
            </a:r>
            <a:endParaRPr lang="en-GB" altLang="el-GR" sz="2700" b="1" dirty="0">
              <a:solidFill>
                <a:srgbClr val="FFAB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26" y="2080486"/>
            <a:ext cx="1201978" cy="1420522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0" y="6237312"/>
            <a:ext cx="9252520" cy="620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AB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08</a:t>
            </a:r>
            <a:r>
              <a:rPr lang="el-GR" sz="2400" b="1" dirty="0">
                <a:solidFill>
                  <a:srgbClr val="FFAB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.0</a:t>
            </a:r>
            <a:r>
              <a:rPr lang="en-US" sz="2400" b="1" dirty="0">
                <a:solidFill>
                  <a:srgbClr val="FFAB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6</a:t>
            </a:r>
            <a:r>
              <a:rPr lang="el-GR" sz="2400" b="1" dirty="0">
                <a:solidFill>
                  <a:srgbClr val="FFAB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.201</a:t>
            </a:r>
            <a:r>
              <a:rPr lang="en-US" sz="2400" b="1" dirty="0">
                <a:solidFill>
                  <a:srgbClr val="FFAB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5</a:t>
            </a:r>
            <a:endParaRPr lang="el-GR" sz="2400" b="1" dirty="0">
              <a:solidFill>
                <a:srgbClr val="FFAB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traight Connector 3"/>
          <p:cNvSpPr/>
          <p:nvPr/>
        </p:nvSpPr>
        <p:spPr>
          <a:xfrm rot="20574480" flipV="1">
            <a:off x="5026961" y="3359211"/>
            <a:ext cx="1577632" cy="6156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491"/>
                </a:moveTo>
                <a:lnTo>
                  <a:pt x="1532868" y="13491"/>
                </a:ln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Straight Connector 3"/>
          <p:cNvSpPr/>
          <p:nvPr/>
        </p:nvSpPr>
        <p:spPr>
          <a:xfrm rot="1025520" flipV="1">
            <a:off x="5153476" y="4378819"/>
            <a:ext cx="1587668" cy="2754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491"/>
                </a:moveTo>
                <a:lnTo>
                  <a:pt x="1532868" y="13491"/>
                </a:ln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3"/>
          <p:cNvSpPr/>
          <p:nvPr/>
        </p:nvSpPr>
        <p:spPr>
          <a:xfrm rot="20574480">
            <a:off x="2957938" y="3452841"/>
            <a:ext cx="1532868" cy="269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491"/>
                </a:moveTo>
                <a:lnTo>
                  <a:pt x="1532868" y="13491"/>
                </a:ln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traight Connector 3"/>
          <p:cNvSpPr/>
          <p:nvPr/>
        </p:nvSpPr>
        <p:spPr>
          <a:xfrm rot="1025520" flipV="1">
            <a:off x="2947716" y="3898629"/>
            <a:ext cx="1502983" cy="1762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491"/>
                </a:moveTo>
                <a:lnTo>
                  <a:pt x="1532868" y="13491"/>
                </a:ln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traight Connector 3"/>
          <p:cNvSpPr/>
          <p:nvPr/>
        </p:nvSpPr>
        <p:spPr>
          <a:xfrm flipH="1">
            <a:off x="827453" y="3737689"/>
            <a:ext cx="1881392" cy="2880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491"/>
                </a:moveTo>
                <a:lnTo>
                  <a:pt x="1532868" y="13491"/>
                </a:ln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6862"/>
            <a:ext cx="1235621" cy="15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139952" y="2610124"/>
            <a:ext cx="1477370" cy="1076863"/>
            <a:chOff x="3189285" y="1056724"/>
            <a:chExt cx="1477370" cy="1076863"/>
          </a:xfrm>
        </p:grpSpPr>
        <p:sp>
          <p:nvSpPr>
            <p:cNvPr id="18" name="Rounded Rectangle 17"/>
            <p:cNvSpPr/>
            <p:nvPr/>
          </p:nvSpPr>
          <p:spPr>
            <a:xfrm>
              <a:off x="3189285" y="1056724"/>
              <a:ext cx="1477370" cy="107686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220825" y="1088264"/>
              <a:ext cx="1414290" cy="1013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defTabSz="40005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FFC20E"/>
                </a:buClr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O&amp;D</a:t>
              </a:r>
            </a:p>
            <a:p>
              <a:pPr defTabSz="40005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FFC20E"/>
                </a:buClr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2000" b="1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2000" b="1" dirty="0" smtClean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% </a:t>
              </a:r>
              <a:endParaRPr lang="el-GR" sz="2000" b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39952" y="3796850"/>
            <a:ext cx="1477370" cy="1076863"/>
            <a:chOff x="3189285" y="2261756"/>
            <a:chExt cx="1477370" cy="1076863"/>
          </a:xfrm>
        </p:grpSpPr>
        <p:sp>
          <p:nvSpPr>
            <p:cNvPr id="16" name="Rounded Rectangle 15"/>
            <p:cNvSpPr/>
            <p:nvPr/>
          </p:nvSpPr>
          <p:spPr>
            <a:xfrm>
              <a:off x="3189285" y="2261756"/>
              <a:ext cx="1477370" cy="1076863"/>
            </a:xfrm>
            <a:prstGeom prst="roundRect">
              <a:avLst>
                <a:gd name="adj" fmla="val 10000"/>
              </a:avLst>
            </a:prstGeom>
            <a:solidFill>
              <a:srgbClr val="9933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3220825" y="2293296"/>
              <a:ext cx="1414290" cy="1013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defTabSz="40005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FFC20E"/>
                </a:buClr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Beyond</a:t>
              </a:r>
            </a:p>
            <a:p>
              <a:pPr defTabSz="40005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FFC20E"/>
                </a:buClr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80%</a:t>
              </a:r>
            </a:p>
          </p:txBody>
        </p:sp>
      </p:grpSp>
      <p:sp>
        <p:nvSpPr>
          <p:cNvPr id="34" name="Rounded Rectangle 4"/>
          <p:cNvSpPr/>
          <p:nvPr/>
        </p:nvSpPr>
        <p:spPr>
          <a:xfrm>
            <a:off x="5650411" y="3429000"/>
            <a:ext cx="3355152" cy="695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defTabSz="355600" eaLnBrk="0" hangingPunct="0">
              <a:lnSpc>
                <a:spcPct val="90000"/>
              </a:lnSpc>
              <a:spcAft>
                <a:spcPct val="35000"/>
              </a:spcAft>
              <a:buClr>
                <a:srgbClr val="FFC20E"/>
              </a:buClr>
              <a:buFont typeface="Wingdings" pitchFamily="2" charset="2"/>
              <a:buNone/>
            </a:pPr>
            <a:endParaRPr lang="el-GR" sz="18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96" y="7772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2400" b="1" dirty="0">
                <a:solidFill>
                  <a:srgbClr val="FFC000"/>
                </a:solidFill>
                <a:cs typeface="Tahoma" pitchFamily="34" charset="0"/>
              </a:rPr>
              <a:t>The Singapore </a:t>
            </a:r>
            <a:r>
              <a:rPr lang="en-GB" sz="2400" b="1" dirty="0" smtClean="0">
                <a:solidFill>
                  <a:srgbClr val="FFC000"/>
                </a:solidFill>
                <a:cs typeface="Tahoma" pitchFamily="34" charset="0"/>
              </a:rPr>
              <a:t>Airlines’ Case: </a:t>
            </a:r>
            <a:r>
              <a:rPr lang="en-GB" sz="2400" b="1" dirty="0" smtClean="0">
                <a:solidFill>
                  <a:schemeClr val="bg1"/>
                </a:solidFill>
                <a:cs typeface="Tahoma" pitchFamily="34" charset="0"/>
              </a:rPr>
              <a:t>endless connection opportunities from Athens – eastwards </a:t>
            </a:r>
            <a:endParaRPr lang="el-GR" b="1" dirty="0">
              <a:solidFill>
                <a:schemeClr val="bg1"/>
              </a:solidFill>
              <a:ea typeface="+mn-ea"/>
              <a:cs typeface="Tahoma" pitchFamily="34" charset="0"/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5654181" y="3891024"/>
            <a:ext cx="3355152" cy="695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defTabSz="355600" eaLnBrk="0" hangingPunct="0">
              <a:lnSpc>
                <a:spcPct val="90000"/>
              </a:lnSpc>
              <a:spcAft>
                <a:spcPct val="35000"/>
              </a:spcAft>
              <a:buClr>
                <a:srgbClr val="FFC20E"/>
              </a:buClr>
              <a:buFont typeface="Wingdings" pitchFamily="2" charset="2"/>
              <a:buNone/>
            </a:pPr>
            <a:endParaRPr lang="el-GR" sz="18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5609336" y="4212764"/>
            <a:ext cx="3355152" cy="695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defTabSz="355600" eaLnBrk="0" hangingPunct="0">
              <a:lnSpc>
                <a:spcPct val="90000"/>
              </a:lnSpc>
              <a:spcAft>
                <a:spcPct val="35000"/>
              </a:spcAft>
              <a:buClr>
                <a:srgbClr val="FFC20E"/>
              </a:buClr>
              <a:buFont typeface="Wingdings" pitchFamily="2" charset="2"/>
              <a:buNone/>
            </a:pPr>
            <a:endParaRPr lang="el-GR" sz="18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"/>
          <p:cNvSpPr/>
          <p:nvPr/>
        </p:nvSpPr>
        <p:spPr>
          <a:xfrm>
            <a:off x="5580112" y="4500796"/>
            <a:ext cx="3355152" cy="695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defTabSz="355600" eaLnBrk="0" hangingPunct="0">
              <a:lnSpc>
                <a:spcPct val="90000"/>
              </a:lnSpc>
              <a:spcAft>
                <a:spcPct val="35000"/>
              </a:spcAft>
              <a:buClr>
                <a:srgbClr val="FFC20E"/>
              </a:buClr>
              <a:buFont typeface="Wingdings" pitchFamily="2" charset="2"/>
              <a:buNone/>
            </a:pPr>
            <a:endParaRPr lang="el-GR" sz="18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ounded Rectangle 4"/>
          <p:cNvSpPr/>
          <p:nvPr/>
        </p:nvSpPr>
        <p:spPr>
          <a:xfrm>
            <a:off x="6732240" y="3466332"/>
            <a:ext cx="2059008" cy="15138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l" defTabSz="355600" eaLnBrk="0" hangingPunct="0">
              <a:lnSpc>
                <a:spcPct val="150000"/>
              </a:lnSpc>
              <a:spcAft>
                <a:spcPct val="3500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Australia – </a:t>
            </a:r>
            <a:r>
              <a:rPr lang="en-US" sz="1800" b="1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69%</a:t>
            </a:r>
            <a:endParaRPr lang="el-GR" sz="18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355600" eaLnBrk="0" hangingPunct="0">
              <a:lnSpc>
                <a:spcPct val="150000"/>
              </a:lnSpc>
              <a:spcAft>
                <a:spcPct val="3500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Indonesia -  8%</a:t>
            </a:r>
            <a:endParaRPr lang="en-US" sz="18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355600" eaLnBrk="0" hangingPunct="0">
              <a:lnSpc>
                <a:spcPct val="150000"/>
              </a:lnSpc>
              <a:spcAft>
                <a:spcPct val="3500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Philippines - 8%</a:t>
            </a:r>
            <a:endParaRPr lang="el-GR" sz="18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15920" y="6611779"/>
            <a:ext cx="2340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0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AIA </a:t>
            </a:r>
            <a:r>
              <a:rPr lang="en-GB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Passenger Survey/MIDT</a:t>
            </a:r>
            <a:endParaRPr lang="en-GB" sz="10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441" y="6597650"/>
            <a:ext cx="432172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10</a:t>
            </a:fld>
            <a:endParaRPr lang="en-US" altLang="el-GR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7" descr="C:\Users\filosch\AppData\Local\Microsoft\Windows\Temporary Internet Files\Content.Outlook\BJG72NY0\SIA stacked_FC REV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908159" cy="9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algn="r" eaLnBrk="1" hangingPunct="1"/>
            <a:endParaRPr lang="el-GR" altLang="el-GR" sz="800">
              <a:solidFill>
                <a:srgbClr val="808080"/>
              </a:solidFill>
              <a:latin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125" y="188640"/>
            <a:ext cx="860425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1124" y="1772816"/>
            <a:ext cx="8709347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1800" b="1" dirty="0" smtClean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Passenger flows</a:t>
            </a:r>
            <a:r>
              <a:rPr lang="en-GB" sz="1800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from the Balkan countries and Eastern Europe  exceeding 300,000 passengers  annually</a:t>
            </a:r>
          </a:p>
          <a:p>
            <a:pPr algn="just">
              <a:defRPr/>
            </a:pPr>
            <a:r>
              <a:rPr lang="en-GB" sz="1800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endParaRPr lang="en-GB" sz="1800" b="1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1800" b="1" dirty="0" smtClean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Strategic cooperation with Aegean </a:t>
            </a:r>
            <a:r>
              <a:rPr lang="en-GB" sz="1800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( Star Alliance ) , forming the ideal partners in creating a unique, attractive product via Athens, offering : </a:t>
            </a:r>
          </a:p>
          <a:p>
            <a:pPr algn="just">
              <a:defRPr/>
            </a:pPr>
            <a:endParaRPr lang="en-GB" sz="1800" b="1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defRPr/>
            </a:pPr>
            <a:r>
              <a:rPr lang="en-GB" sz="1800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 </a:t>
            </a:r>
            <a:r>
              <a:rPr lang="en-GB" sz="2800" b="1" dirty="0" smtClean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Network opportunities  + Connectivity + Price </a:t>
            </a:r>
            <a:endParaRPr lang="en-GB" sz="28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GB" sz="20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GB" sz="2000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81" y="4387177"/>
            <a:ext cx="1792590" cy="212364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125" y="44624"/>
            <a:ext cx="8604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The Singapore Airlines’ Case + Aegean: </a:t>
            </a: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Creating an attractive product via Athens</a:t>
            </a:r>
            <a:r>
              <a:rPr lang="en-GB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2159" y="4869160"/>
            <a:ext cx="939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  <a:endParaRPr lang="el-GR" sz="7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4567" y="4900848"/>
            <a:ext cx="9396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=</a:t>
            </a:r>
            <a:endParaRPr lang="el-GR" sz="7200" b="1" dirty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449" y="6597650"/>
            <a:ext cx="360164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11</a:t>
            </a:fld>
            <a:endParaRPr lang="en-US" altLang="el-GR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50" name="Picture 6" descr="http://www.bar-greece.gr/UserFiles/airline_logos/logo_aege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78" y="4800926"/>
            <a:ext cx="2381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filosch\AppData\Local\Microsoft\Windows\Temporary Internet Files\Content.Outlook\BJG72NY0\SIA stacked_FC REV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7356"/>
            <a:ext cx="1647315" cy="16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algn="r" eaLnBrk="1" hangingPunct="1"/>
            <a:endParaRPr lang="el-GR" altLang="el-GR" sz="800">
              <a:solidFill>
                <a:srgbClr val="808080"/>
              </a:solidFill>
              <a:latin typeface="Tahoma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441" y="6597650"/>
            <a:ext cx="432172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12</a:t>
            </a:fld>
            <a:endParaRPr lang="en-US" altLang="el-GR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125" y="188640"/>
            <a:ext cx="8604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    </a:t>
            </a:r>
            <a:r>
              <a:rPr lang="en-GB" sz="2800" b="1" dirty="0" smtClean="0">
                <a:latin typeface="Tahoma" pitchFamily="34" charset="0"/>
                <a:ea typeface="+mn-ea"/>
                <a:cs typeface="Tahoma" pitchFamily="34" charset="0"/>
              </a:rPr>
              <a:t>TAG</a:t>
            </a:r>
            <a:r>
              <a:rPr lang="en-GB" sz="28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 Athens! TAGs you to the world….</a:t>
            </a:r>
            <a:endParaRPr lang="en-GB" sz="2800" b="1" kern="1200" dirty="0" smtClean="0">
              <a:solidFill>
                <a:srgbClr val="FFC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" name="Picture 6" descr="C:\Users\filosch\Pictures\maps\TheWorld12(HR)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2" r="4359"/>
          <a:stretch/>
        </p:blipFill>
        <p:spPr bwMode="auto">
          <a:xfrm>
            <a:off x="-16893" y="1148862"/>
            <a:ext cx="9160893" cy="57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26" y="2080486"/>
            <a:ext cx="1201978" cy="14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Char char="ü"/>
            </a:pPr>
            <a:endParaRPr lang="el-GR" sz="800" b="1">
              <a:solidFill>
                <a:srgbClr val="808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95" name="Text Box 3"/>
          <p:cNvSpPr txBox="1">
            <a:spLocks noChangeArrowheads="1"/>
          </p:cNvSpPr>
          <p:nvPr/>
        </p:nvSpPr>
        <p:spPr bwMode="auto">
          <a:xfrm>
            <a:off x="0" y="26621"/>
            <a:ext cx="83884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ct val="50000"/>
              </a:spcBef>
              <a:defRPr b="1">
                <a:solidFill>
                  <a:srgbClr val="1860AB"/>
                </a:solidFill>
                <a:latin typeface="Tahoma"/>
                <a:cs typeface="Tahoma"/>
              </a:defRPr>
            </a:lvl1pPr>
          </a:lstStyle>
          <a:p>
            <a:pPr marL="87313" algn="l" eaLnBrk="0" hangingPunct="0">
              <a:spcBef>
                <a:spcPts val="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</a:rPr>
              <a:t>Dynamic traffic development during the first five months of 2015</a:t>
            </a:r>
            <a:r>
              <a:rPr lang="el-GR" dirty="0" smtClean="0">
                <a:solidFill>
                  <a:srgbClr val="FFFFFF"/>
                </a:solidFill>
              </a:rPr>
              <a:t>…</a:t>
            </a:r>
            <a:endParaRPr lang="el-GR" dirty="0">
              <a:solidFill>
                <a:srgbClr val="FFFFFF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68908"/>
              </p:ext>
            </p:extLst>
          </p:nvPr>
        </p:nvGraphicFramePr>
        <p:xfrm>
          <a:off x="2051720" y="1844824"/>
          <a:ext cx="5335903" cy="328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48932" y="1411961"/>
            <a:ext cx="5403388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Passenger Traffic </a:t>
            </a:r>
            <a:r>
              <a:rPr lang="en-GB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Development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January - May 2015/2014</a:t>
            </a:r>
            <a:endParaRPr lang="en-GB" sz="16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millions)</a:t>
            </a:r>
            <a:endParaRPr lang="en-GB" sz="16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347320" y="3056494"/>
            <a:ext cx="1017271" cy="3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+ 21.2%</a:t>
            </a:r>
            <a:endParaRPr lang="en-GB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808096" y="3426894"/>
            <a:ext cx="934352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+ 28.2% </a:t>
            </a:r>
            <a:endParaRPr lang="en-GB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001113" y="2188523"/>
            <a:ext cx="887357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+ 23.7%</a:t>
            </a:r>
            <a:endParaRPr lang="en-GB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16984" y="5157838"/>
            <a:ext cx="1209105" cy="3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Domestic</a:t>
            </a:r>
            <a:endParaRPr lang="el-GR" sz="1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056395" y="5104129"/>
            <a:ext cx="1812917" cy="3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endParaRPr lang="el-GR" sz="1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013328" y="5115162"/>
            <a:ext cx="1006354" cy="3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</a:t>
            </a:r>
            <a:endParaRPr lang="el-GR" sz="1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626616" y="4929916"/>
            <a:ext cx="1297312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2014    2015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Box 94"/>
          <p:cNvSpPr txBox="1">
            <a:spLocks noChangeArrowheads="1"/>
          </p:cNvSpPr>
          <p:nvPr/>
        </p:nvSpPr>
        <p:spPr bwMode="auto">
          <a:xfrm>
            <a:off x="1979712" y="5661248"/>
            <a:ext cx="5899293" cy="393954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 passenger increase: more than </a:t>
            </a: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1,16</a:t>
            </a: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million passengers</a:t>
            </a:r>
            <a:endParaRPr lang="el-GR" sz="1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796136" y="4941168"/>
            <a:ext cx="1297312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2014    2015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210792" y="4941168"/>
            <a:ext cx="1297312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2014    2015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79512" y="6387272"/>
            <a:ext cx="1440160" cy="28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AIA /MIS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2</a:t>
            </a:fld>
            <a:endParaRPr lang="en-US" altLang="el-GR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3"/>
          <p:cNvSpPr txBox="1">
            <a:spLocks noChangeArrowheads="1"/>
          </p:cNvSpPr>
          <p:nvPr/>
        </p:nvSpPr>
        <p:spPr bwMode="auto">
          <a:xfrm>
            <a:off x="4643065" y="2780928"/>
            <a:ext cx="3889375" cy="11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Seat Offer Development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January - May 2015/2014</a:t>
            </a:r>
            <a:endParaRPr lang="en-GB" sz="160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1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(in </a:t>
            </a:r>
            <a:r>
              <a:rPr lang="en-GB" sz="1100" b="1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millions)</a:t>
            </a:r>
          </a:p>
        </p:txBody>
      </p:sp>
      <p:sp>
        <p:nvSpPr>
          <p:cNvPr id="19" name="Text Box 192"/>
          <p:cNvSpPr txBox="1">
            <a:spLocks noChangeArrowheads="1"/>
          </p:cNvSpPr>
          <p:nvPr/>
        </p:nvSpPr>
        <p:spPr bwMode="auto">
          <a:xfrm>
            <a:off x="323850" y="1247040"/>
            <a:ext cx="4103688" cy="11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Aircraft Movements Development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January - May 2015/2014</a:t>
            </a:r>
            <a:endParaRPr lang="en-GB" sz="160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1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(in thousands)</a:t>
            </a:r>
            <a:endParaRPr lang="en-GB" sz="110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153248"/>
              </p:ext>
            </p:extLst>
          </p:nvPr>
        </p:nvGraphicFramePr>
        <p:xfrm>
          <a:off x="4572000" y="3636067"/>
          <a:ext cx="4071938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29697" y="4147017"/>
            <a:ext cx="790575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05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+ 25.9%</a:t>
            </a:r>
            <a:endParaRPr lang="en-GB" sz="105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14106" y="4703505"/>
            <a:ext cx="792163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05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+ 24.1% </a:t>
            </a:r>
            <a:endParaRPr lang="en-GB" sz="105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347967" y="3573016"/>
            <a:ext cx="824433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05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+ 25.3%</a:t>
            </a:r>
            <a:endParaRPr lang="en-GB" sz="105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30502" y="6246487"/>
            <a:ext cx="1009650" cy="3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Domestic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84168" y="6246487"/>
            <a:ext cx="1224136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International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68344" y="6246487"/>
            <a:ext cx="649287" cy="3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Total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21706"/>
              </p:ext>
            </p:extLst>
          </p:nvPr>
        </p:nvGraphicFramePr>
        <p:xfrm>
          <a:off x="269875" y="2062854"/>
          <a:ext cx="4206875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89770" y="2814694"/>
            <a:ext cx="790575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05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+ 20.7%</a:t>
            </a:r>
            <a:endParaRPr lang="en-GB" sz="105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3568" y="3100547"/>
            <a:ext cx="792162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05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+ 12.6% </a:t>
            </a:r>
            <a:endParaRPr lang="en-GB" sz="105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300116" y="2019559"/>
            <a:ext cx="839836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05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+ 17.1%</a:t>
            </a:r>
            <a:endParaRPr lang="en-GB" sz="105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83568" y="4755254"/>
            <a:ext cx="981893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Domestic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835696" y="4755254"/>
            <a:ext cx="129872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International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491880" y="4755254"/>
            <a:ext cx="63709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Total</a:t>
            </a:r>
            <a:endParaRPr lang="el-GR" sz="1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194"/>
          <p:cNvSpPr txBox="1">
            <a:spLocks noChangeArrowheads="1"/>
          </p:cNvSpPr>
          <p:nvPr/>
        </p:nvSpPr>
        <p:spPr bwMode="auto">
          <a:xfrm>
            <a:off x="612180" y="4598092"/>
            <a:ext cx="107950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2014       2015</a:t>
            </a:r>
            <a:endParaRPr lang="el-GR" sz="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 Box 195"/>
          <p:cNvSpPr txBox="1">
            <a:spLocks noChangeArrowheads="1"/>
          </p:cNvSpPr>
          <p:nvPr/>
        </p:nvSpPr>
        <p:spPr bwMode="auto">
          <a:xfrm>
            <a:off x="1908324" y="4598092"/>
            <a:ext cx="1079500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2014       2015</a:t>
            </a:r>
            <a:endParaRPr lang="el-GR" sz="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 Box 196"/>
          <p:cNvSpPr txBox="1">
            <a:spLocks noChangeArrowheads="1"/>
          </p:cNvSpPr>
          <p:nvPr/>
        </p:nvSpPr>
        <p:spPr bwMode="auto">
          <a:xfrm>
            <a:off x="3276476" y="4598092"/>
            <a:ext cx="1079500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2014        2015</a:t>
            </a:r>
            <a:endParaRPr lang="el-GR" sz="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 Box 197"/>
          <p:cNvSpPr txBox="1">
            <a:spLocks noChangeArrowheads="1"/>
          </p:cNvSpPr>
          <p:nvPr/>
        </p:nvSpPr>
        <p:spPr bwMode="auto">
          <a:xfrm>
            <a:off x="4860652" y="6102025"/>
            <a:ext cx="1079500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2014       2015</a:t>
            </a:r>
            <a:endParaRPr lang="el-GR" sz="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198"/>
          <p:cNvSpPr txBox="1">
            <a:spLocks noChangeArrowheads="1"/>
          </p:cNvSpPr>
          <p:nvPr/>
        </p:nvSpPr>
        <p:spPr bwMode="auto">
          <a:xfrm>
            <a:off x="6156796" y="6102025"/>
            <a:ext cx="1079500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2014       2015</a:t>
            </a:r>
            <a:endParaRPr lang="el-GR" sz="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199"/>
          <p:cNvSpPr txBox="1">
            <a:spLocks noChangeArrowheads="1"/>
          </p:cNvSpPr>
          <p:nvPr/>
        </p:nvSpPr>
        <p:spPr bwMode="auto">
          <a:xfrm>
            <a:off x="7452940" y="6102025"/>
            <a:ext cx="1079500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sz="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2014       2015</a:t>
            </a:r>
            <a:endParaRPr lang="el-GR" sz="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79512" y="6387272"/>
            <a:ext cx="1440160" cy="28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AIA /MIS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151" y="44624"/>
            <a:ext cx="80600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ct val="50000"/>
              </a:spcBef>
              <a:defRPr b="1">
                <a:solidFill>
                  <a:srgbClr val="1860AB"/>
                </a:solidFill>
                <a:latin typeface="Tahoma"/>
                <a:cs typeface="Tahoma"/>
              </a:defRPr>
            </a:lvl1pPr>
          </a:lstStyle>
          <a:p>
            <a:pPr marL="87313" algn="l" eaLnBrk="0" hangingPunct="0">
              <a:spcBef>
                <a:spcPts val="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l-GR" dirty="0" smtClean="0">
                <a:solidFill>
                  <a:srgbClr val="FFFFFF"/>
                </a:solidFill>
              </a:rPr>
              <a:t>…</a:t>
            </a:r>
            <a:r>
              <a:rPr lang="en-US" dirty="0" smtClean="0">
                <a:solidFill>
                  <a:srgbClr val="FFFFFF"/>
                </a:solidFill>
              </a:rPr>
              <a:t>flights and seats following the same trend…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3</a:t>
            </a:fld>
            <a:endParaRPr lang="en-US" altLang="el-GR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420" y="49497"/>
            <a:ext cx="80279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l-GR" sz="2800" b="1" dirty="0" smtClean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…with foreign residents arrivals increasing by 30%</a:t>
            </a:r>
            <a:endParaRPr lang="en-US" altLang="el-GR" sz="2800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847703" y="1712599"/>
            <a:ext cx="38666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2000" b="1" dirty="0" smtClean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residents arrivals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3552" y="6495147"/>
            <a:ext cx="2340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0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AIA </a:t>
            </a:r>
            <a:r>
              <a:rPr lang="en-GB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Passenger Survey</a:t>
            </a:r>
            <a:endParaRPr lang="en-GB" sz="10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" name="Objec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993756"/>
              </p:ext>
            </p:extLst>
          </p:nvPr>
        </p:nvGraphicFramePr>
        <p:xfrm>
          <a:off x="336474" y="2617465"/>
          <a:ext cx="8262938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4" imgW="8201074" imgH="4000416" progId="Excel.Sheet.8">
                  <p:embed/>
                </p:oleObj>
              </mc:Choice>
              <mc:Fallback>
                <p:oleObj name="Worksheet" r:id="rId4" imgW="8201074" imgH="40004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74" y="2617465"/>
                        <a:ext cx="8262938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412431" y="3025700"/>
            <a:ext cx="643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93%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053580" y="2656518"/>
            <a:ext cx="648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34%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749587" y="3169747"/>
            <a:ext cx="576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altLang="el-GR" sz="1000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907252" y="3322860"/>
            <a:ext cx="677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lnSpc>
                <a:spcPct val="140000"/>
              </a:lnSpc>
              <a:spcBef>
                <a:spcPct val="50000"/>
              </a:spcBef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l-GR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-11%</a:t>
            </a:r>
            <a:endParaRPr lang="en-GB" altLang="el-GR" kern="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095910" y="3286537"/>
            <a:ext cx="576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82%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474690" y="3329275"/>
            <a:ext cx="661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37%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3050067" y="3858712"/>
            <a:ext cx="658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468267" y="3930720"/>
            <a:ext cx="57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798722" y="3950838"/>
            <a:ext cx="6300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-1%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169297" y="3999158"/>
            <a:ext cx="658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52%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860802" y="3922958"/>
            <a:ext cx="658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-29%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283325" y="4071166"/>
            <a:ext cx="57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54%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614790" y="4138982"/>
            <a:ext cx="641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367768" y="4123813"/>
            <a:ext cx="643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28%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7402295" y="4192178"/>
            <a:ext cx="642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105%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8176483" y="4278808"/>
            <a:ext cx="57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4582295" y="3965696"/>
            <a:ext cx="57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>
                <a:solidFill>
                  <a:srgbClr val="ED7D3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57%</a:t>
            </a:r>
            <a:endParaRPr lang="en-GB" altLang="el-GR" sz="1000" b="1" dirty="0">
              <a:solidFill>
                <a:srgbClr val="ED7D3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6015970" y="4138982"/>
            <a:ext cx="601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 smtClean="0">
                <a:solidFill>
                  <a:srgbClr val="ED7D3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120%</a:t>
            </a:r>
            <a:endParaRPr lang="en-GB" altLang="el-GR" sz="1000" b="1" dirty="0">
              <a:solidFill>
                <a:srgbClr val="ED7D3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680052" y="4220515"/>
            <a:ext cx="658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-2%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7084486" y="4244898"/>
            <a:ext cx="57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000" b="1" dirty="0" smtClean="0">
                <a:solidFill>
                  <a:prstClr val="whit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  <a:endParaRPr lang="en-GB" altLang="el-GR" sz="1000" b="1" dirty="0">
              <a:solidFill>
                <a:prstClr val="white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835941" y="4215402"/>
            <a:ext cx="57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l-GR"/>
            </a:defPPr>
            <a:lvl1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FFC20E"/>
              </a:buClr>
              <a:buFont typeface="Wingdings" pitchFamily="2" charset="2"/>
              <a:buNone/>
              <a:defRPr sz="10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kern="0" dirty="0" smtClean="0">
                <a:solidFill>
                  <a:srgbClr val="ED7D3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45%</a:t>
            </a:r>
            <a:endParaRPr lang="en-GB" altLang="el-GR" kern="0" dirty="0">
              <a:solidFill>
                <a:srgbClr val="ED7D3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4</a:t>
            </a:fld>
            <a:endParaRPr lang="en-US" altLang="el-GR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7938" y="149731"/>
            <a:ext cx="859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2075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algn="l"/>
            <a:r>
              <a:rPr lang="en-US" altLang="el-GR" sz="24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Connectivity enhancement for Athens, international to international transfer traffic increased by 61.2% </a:t>
            </a:r>
            <a:endParaRPr lang="en-US" altLang="el-GR" sz="240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79740" y="6453336"/>
            <a:ext cx="18614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r>
              <a:rPr lang="en-US" altLang="el-GR" sz="900" dirty="0">
                <a:solidFill>
                  <a:srgbClr val="FFFFFF"/>
                </a:solidFill>
                <a:latin typeface="Tahoma" pitchFamily="34" charset="0"/>
              </a:rPr>
              <a:t>Source:</a:t>
            </a:r>
            <a:r>
              <a:rPr lang="en-GB" altLang="el-GR" sz="900" dirty="0">
                <a:solidFill>
                  <a:srgbClr val="FFFFFF"/>
                </a:solidFill>
                <a:latin typeface="Tahoma" pitchFamily="34" charset="0"/>
              </a:rPr>
              <a:t>  AIA/ Passengers Survey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13663" y="1844824"/>
          <a:ext cx="4702353" cy="336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214438" y="1855788"/>
            <a:ext cx="331311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600" b="1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Total Passengers</a:t>
            </a:r>
            <a:r>
              <a:rPr lang="el-GR" altLang="el-GR" sz="1600" b="1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GB" altLang="el-GR" sz="1600" b="1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(+21,2%)</a:t>
            </a:r>
          </a:p>
        </p:txBody>
      </p:sp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2317750" y="3770313"/>
            <a:ext cx="911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100" b="1">
                <a:solidFill>
                  <a:srgbClr val="FFFFFF"/>
                </a:solidFill>
                <a:cs typeface="Tahoma" pitchFamily="34" charset="0"/>
              </a:rPr>
              <a:t>(+22,9%)</a:t>
            </a:r>
            <a:endParaRPr lang="el-GR" altLang="el-GR" sz="1100" b="1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33800" name="Rectangle 1"/>
          <p:cNvSpPr>
            <a:spLocks noChangeArrowheads="1"/>
          </p:cNvSpPr>
          <p:nvPr/>
        </p:nvSpPr>
        <p:spPr bwMode="auto">
          <a:xfrm>
            <a:off x="2195513" y="2855913"/>
            <a:ext cx="911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100" b="1">
                <a:solidFill>
                  <a:srgbClr val="FFFFFF"/>
                </a:solidFill>
                <a:cs typeface="Tahoma" pitchFamily="34" charset="0"/>
              </a:rPr>
              <a:t>(+17,3%)</a:t>
            </a:r>
            <a:endParaRPr lang="el-GR" altLang="el-GR" sz="1100" b="1">
              <a:solidFill>
                <a:srgbClr val="FFFFFF"/>
              </a:solidFill>
              <a:cs typeface="Tahoma" pitchFamily="34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272698542"/>
              </p:ext>
            </p:extLst>
          </p:nvPr>
        </p:nvGraphicFramePr>
        <p:xfrm>
          <a:off x="5436096" y="2549544"/>
          <a:ext cx="3456384" cy="240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802" name="Text Box 5"/>
          <p:cNvSpPr txBox="1">
            <a:spLocks noChangeArrowheads="1"/>
          </p:cNvSpPr>
          <p:nvPr/>
        </p:nvSpPr>
        <p:spPr bwMode="auto">
          <a:xfrm>
            <a:off x="4068763" y="4100513"/>
            <a:ext cx="10080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400" b="1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O&amp;D</a:t>
            </a:r>
            <a:endParaRPr lang="en-GB" altLang="el-GR" sz="1400" b="1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3803" name="Text Box 5"/>
          <p:cNvSpPr txBox="1">
            <a:spLocks noChangeArrowheads="1"/>
          </p:cNvSpPr>
          <p:nvPr/>
        </p:nvSpPr>
        <p:spPr bwMode="auto">
          <a:xfrm>
            <a:off x="4068763" y="2781300"/>
            <a:ext cx="10080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GB" altLang="el-GR" sz="1400" b="1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Transfer</a:t>
            </a:r>
          </a:p>
        </p:txBody>
      </p:sp>
      <p:cxnSp>
        <p:nvCxnSpPr>
          <p:cNvPr id="33804" name="Straight Connector 25"/>
          <p:cNvCxnSpPr>
            <a:cxnSpLocks noChangeShapeType="1"/>
          </p:cNvCxnSpPr>
          <p:nvPr/>
        </p:nvCxnSpPr>
        <p:spPr bwMode="auto">
          <a:xfrm flipV="1">
            <a:off x="4057650" y="2549525"/>
            <a:ext cx="1450975" cy="231775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Connector 27"/>
          <p:cNvCxnSpPr>
            <a:cxnSpLocks noChangeShapeType="1"/>
          </p:cNvCxnSpPr>
          <p:nvPr/>
        </p:nvCxnSpPr>
        <p:spPr bwMode="auto">
          <a:xfrm>
            <a:off x="3995738" y="3213100"/>
            <a:ext cx="1512887" cy="1741488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6" name="Text Box 5"/>
          <p:cNvSpPr txBox="1">
            <a:spLocks noChangeArrowheads="1"/>
          </p:cNvSpPr>
          <p:nvPr/>
        </p:nvSpPr>
        <p:spPr bwMode="auto">
          <a:xfrm>
            <a:off x="3132138" y="4121150"/>
            <a:ext cx="10080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n-US" altLang="el-GR" sz="1400" b="1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80</a:t>
            </a:r>
            <a:r>
              <a:rPr lang="el-GR" altLang="el-GR" sz="1400" b="1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altLang="el-GR" sz="140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3807" name="Text Box 5"/>
          <p:cNvSpPr txBox="1">
            <a:spLocks noChangeArrowheads="1"/>
          </p:cNvSpPr>
          <p:nvPr/>
        </p:nvSpPr>
        <p:spPr bwMode="auto">
          <a:xfrm>
            <a:off x="3131889" y="2805113"/>
            <a:ext cx="10080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l-GR" altLang="el-GR" sz="1400" b="1" dirty="0">
                <a:solidFill>
                  <a:srgbClr val="3CA0F2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en-US" altLang="el-GR" sz="1400" b="1" dirty="0">
                <a:solidFill>
                  <a:srgbClr val="3CA0F2"/>
                </a:solidFill>
                <a:latin typeface="Tahoma" pitchFamily="34" charset="0"/>
                <a:cs typeface="Times New Roman" pitchFamily="18" charset="0"/>
              </a:rPr>
              <a:t>0</a:t>
            </a:r>
            <a:r>
              <a:rPr lang="el-GR" altLang="el-GR" sz="1400" b="1" dirty="0">
                <a:solidFill>
                  <a:srgbClr val="3CA0F2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altLang="el-GR" sz="1400" b="1" dirty="0">
              <a:solidFill>
                <a:srgbClr val="3CA0F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3808" name="Text Box 5"/>
          <p:cNvSpPr txBox="1">
            <a:spLocks noChangeArrowheads="1"/>
          </p:cNvSpPr>
          <p:nvPr/>
        </p:nvSpPr>
        <p:spPr bwMode="auto">
          <a:xfrm>
            <a:off x="1259632" y="4298950"/>
            <a:ext cx="10080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l-GR" altLang="el-GR" sz="14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7</a:t>
            </a:r>
            <a:r>
              <a:rPr lang="en-US" altLang="el-GR" sz="14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9</a:t>
            </a:r>
            <a:r>
              <a:rPr lang="el-GR" altLang="el-GR" sz="1400" b="1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altLang="el-GR" sz="1400" b="1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3809" name="Text Box 5"/>
          <p:cNvSpPr txBox="1">
            <a:spLocks noChangeArrowheads="1"/>
          </p:cNvSpPr>
          <p:nvPr/>
        </p:nvSpPr>
        <p:spPr bwMode="auto">
          <a:xfrm>
            <a:off x="1259632" y="3068638"/>
            <a:ext cx="10080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C20E"/>
              </a:buClr>
              <a:buFont typeface="Wingdings" pitchFamily="2" charset="2"/>
              <a:buNone/>
            </a:pPr>
            <a:r>
              <a:rPr lang="el-GR" altLang="el-GR" sz="1400" b="1" dirty="0">
                <a:solidFill>
                  <a:srgbClr val="3CA0F2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en-US" altLang="el-GR" sz="1400" b="1" dirty="0">
                <a:solidFill>
                  <a:srgbClr val="3CA0F2"/>
                </a:solidFill>
                <a:latin typeface="Tahoma" pitchFamily="34" charset="0"/>
                <a:cs typeface="Times New Roman" pitchFamily="18" charset="0"/>
              </a:rPr>
              <a:t>1</a:t>
            </a:r>
            <a:r>
              <a:rPr lang="el-GR" altLang="el-GR" sz="1400" b="1" dirty="0">
                <a:solidFill>
                  <a:srgbClr val="3CA0F2"/>
                </a:solidFill>
                <a:latin typeface="Tahoma" pitchFamily="34" charset="0"/>
                <a:cs typeface="Times New Roman" pitchFamily="18" charset="0"/>
              </a:rPr>
              <a:t>%</a:t>
            </a:r>
            <a:endParaRPr lang="en-GB" altLang="el-GR" sz="1400" b="1" dirty="0">
              <a:solidFill>
                <a:srgbClr val="3CA0F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3810" name="TextBox 1"/>
          <p:cNvSpPr txBox="1">
            <a:spLocks noChangeArrowheads="1"/>
          </p:cNvSpPr>
          <p:nvPr/>
        </p:nvSpPr>
        <p:spPr bwMode="auto">
          <a:xfrm>
            <a:off x="1214438" y="4884738"/>
            <a:ext cx="981075" cy="261937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r>
              <a:rPr lang="en-US" altLang="el-GR" sz="11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2013</a:t>
            </a:r>
            <a:endParaRPr lang="el-GR" altLang="el-GR" sz="11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811" name="TextBox 26"/>
          <p:cNvSpPr txBox="1">
            <a:spLocks noChangeArrowheads="1"/>
          </p:cNvSpPr>
          <p:nvPr/>
        </p:nvSpPr>
        <p:spPr bwMode="auto">
          <a:xfrm>
            <a:off x="3159125" y="4868863"/>
            <a:ext cx="981075" cy="261937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eaLnBrk="1" hangingPunct="1"/>
            <a:r>
              <a:rPr lang="en-US" altLang="el-GR" sz="11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2014</a:t>
            </a:r>
            <a:endParaRPr lang="el-GR" altLang="el-GR" sz="11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5</a:t>
            </a:fld>
            <a:endParaRPr lang="en-US" altLang="el-GR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algn="r" eaLnBrk="1" hangingPunct="1"/>
            <a:endParaRPr lang="el-GR" altLang="el-GR" sz="800">
              <a:solidFill>
                <a:srgbClr val="808080"/>
              </a:solidFill>
              <a:latin typeface="Tahoma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6</a:t>
            </a:fld>
            <a:endParaRPr lang="en-US" altLang="el-GR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125" y="188640"/>
            <a:ext cx="8061275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b="1" kern="1200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The </a:t>
            </a:r>
            <a:r>
              <a:rPr lang="en-GB" sz="2800" b="1" kern="1200" dirty="0" smtClean="0">
                <a:latin typeface="Tahoma" pitchFamily="34" charset="0"/>
                <a:ea typeface="+mn-ea"/>
                <a:cs typeface="Tahoma" pitchFamily="34" charset="0"/>
              </a:rPr>
              <a:t>TAG</a:t>
            </a:r>
            <a:r>
              <a:rPr lang="en-GB" sz="2800" b="1" kern="1200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GB" sz="2800" b="1" kern="1200" dirty="0" smtClean="0">
                <a:latin typeface="Tahoma" pitchFamily="34" charset="0"/>
                <a:ea typeface="+mn-ea"/>
                <a:cs typeface="Tahoma" pitchFamily="34" charset="0"/>
              </a:rPr>
              <a:t>Athens</a:t>
            </a:r>
            <a:r>
              <a:rPr lang="en-GB" sz="2800" b="1" kern="1200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 project: The Strategic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1124" y="1772816"/>
            <a:ext cx="8709347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b="1" kern="1200" dirty="0" smtClean="0">
                <a:latin typeface="Tahoma" pitchFamily="34" charset="0"/>
                <a:ea typeface="+mn-ea"/>
                <a:cs typeface="Tahoma" pitchFamily="34" charset="0"/>
              </a:rPr>
              <a:t>The enhancement of </a:t>
            </a:r>
            <a:r>
              <a:rPr lang="en-GB" sz="2000" b="1" kern="1200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Athens’ connectivity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000" b="1" dirty="0">
              <a:latin typeface="Tahoma" pitchFamily="34" charset="0"/>
              <a:ea typeface="+mn-ea"/>
              <a:cs typeface="Tahom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0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en-GB" sz="20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Tahoma" pitchFamily="34" charset="0"/>
                <a:ea typeface="+mn-ea"/>
                <a:cs typeface="Tahoma" pitchFamily="34" charset="0"/>
              </a:rPr>
              <a:t>The development of </a:t>
            </a:r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AIA’s hubbing potential</a:t>
            </a:r>
          </a:p>
          <a:p>
            <a:pPr algn="l">
              <a:defRPr/>
            </a:pPr>
            <a:endParaRPr lang="en-GB" sz="2000" b="1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en-GB" sz="2000" b="1" kern="1200" dirty="0">
              <a:latin typeface="Tahoma" pitchFamily="34" charset="0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en-GB" sz="20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81" y="4439193"/>
            <a:ext cx="1792590" cy="2123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20272" y="188640"/>
            <a:ext cx="2005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cs typeface="Tahoma" pitchFamily="34" charset="0"/>
              </a:rPr>
              <a:t>Objective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27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algn="r" eaLnBrk="1" hangingPunct="1"/>
            <a:endParaRPr lang="el-GR" altLang="el-GR" sz="800">
              <a:solidFill>
                <a:srgbClr val="808080"/>
              </a:solidFill>
              <a:latin typeface="Tahoma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7</a:t>
            </a:fld>
            <a:endParaRPr lang="en-US" altLang="el-GR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125" y="188640"/>
            <a:ext cx="860425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b="1" dirty="0" smtClean="0">
                <a:latin typeface="Tahoma" pitchFamily="34" charset="0"/>
                <a:ea typeface="+mn-ea"/>
                <a:cs typeface="Tahoma" pitchFamily="34" charset="0"/>
              </a:rPr>
              <a:t>  </a:t>
            </a:r>
            <a:r>
              <a:rPr lang="en-GB" sz="2800" b="1" kern="1200" dirty="0" smtClean="0"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1124" y="1772816"/>
            <a:ext cx="8709347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Tahoma" pitchFamily="34" charset="0"/>
                <a:ea typeface="+mn-ea"/>
                <a:cs typeface="Tahoma" pitchFamily="34" charset="0"/>
              </a:rPr>
              <a:t>Capitalizing on the </a:t>
            </a:r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directional flows of passengers </a:t>
            </a:r>
            <a:r>
              <a:rPr lang="en-GB" sz="2000" b="1" dirty="0" smtClean="0"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lang="en-GB" sz="2000" b="1" kern="1200" dirty="0" smtClean="0">
                <a:latin typeface="Tahoma" pitchFamily="34" charset="0"/>
                <a:ea typeface="+mn-ea"/>
                <a:cs typeface="Tahoma" pitchFamily="34" charset="0"/>
              </a:rPr>
              <a:t> the Balkans, Central and Eastern Europe, heading eastwards to Middle East, the Asia/Pacific and Australia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GB" sz="20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Tahoma" pitchFamily="34" charset="0"/>
                <a:ea typeface="+mn-ea"/>
                <a:cs typeface="Tahoma" pitchFamily="34" charset="0"/>
              </a:rPr>
              <a:t>Capitalizing on the airlines’ potential to continue on an </a:t>
            </a:r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onward destination</a:t>
            </a:r>
            <a:r>
              <a:rPr lang="en-GB" sz="2000" b="1" dirty="0" smtClean="0">
                <a:latin typeface="Tahoma" pitchFamily="34" charset="0"/>
                <a:ea typeface="+mn-ea"/>
                <a:cs typeface="Tahoma" pitchFamily="34" charset="0"/>
              </a:rPr>
              <a:t> beyond Athens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GB" sz="2000" b="1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Further enhancing cooperation </a:t>
            </a:r>
            <a:r>
              <a:rPr lang="en-GB" sz="2000" b="1" dirty="0" smtClean="0">
                <a:latin typeface="Tahoma" pitchFamily="34" charset="0"/>
                <a:ea typeface="+mn-ea"/>
                <a:cs typeface="Tahoma" pitchFamily="34" charset="0"/>
              </a:rPr>
              <a:t>with our major home-based carrier, Aegean Airlines  </a:t>
            </a:r>
          </a:p>
          <a:p>
            <a:pPr algn="l">
              <a:defRPr/>
            </a:pPr>
            <a:endParaRPr lang="en-GB" sz="2000" b="1" kern="1200" dirty="0">
              <a:latin typeface="Tahoma" pitchFamily="34" charset="0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en-GB" sz="20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81" y="4439193"/>
            <a:ext cx="1792590" cy="212364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125" y="231304"/>
            <a:ext cx="8604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b="1" dirty="0" smtClean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The </a:t>
            </a:r>
            <a:r>
              <a:rPr lang="en-GB" sz="28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TAG Athens </a:t>
            </a:r>
            <a:r>
              <a:rPr lang="en-GB" sz="2800" b="1" dirty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project: </a:t>
            </a:r>
            <a:r>
              <a:rPr lang="en-GB" sz="2800" b="1" kern="1200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The Opportunity   </a:t>
            </a:r>
          </a:p>
        </p:txBody>
      </p:sp>
    </p:spTree>
    <p:extLst>
      <p:ext uri="{BB962C8B-B14F-4D97-AF65-F5344CB8AC3E}">
        <p14:creationId xmlns:p14="http://schemas.microsoft.com/office/powerpoint/2010/main" val="24258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9269413" y="6524625"/>
            <a:ext cx="32226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</a:defRPr>
            </a:lvl9pPr>
          </a:lstStyle>
          <a:p>
            <a:pPr algn="r" eaLnBrk="1" hangingPunct="1"/>
            <a:endParaRPr lang="el-GR" altLang="el-GR" sz="800">
              <a:solidFill>
                <a:srgbClr val="808080"/>
              </a:solidFill>
              <a:latin typeface="Tahoma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8</a:t>
            </a:fld>
            <a:endParaRPr lang="en-US" altLang="el-GR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125" y="116632"/>
            <a:ext cx="8604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800" b="1" kern="1200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The </a:t>
            </a:r>
            <a:r>
              <a:rPr lang="en-GB" sz="2800" b="1" dirty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K</a:t>
            </a:r>
            <a:r>
              <a:rPr lang="en-GB" sz="2800" b="1" kern="1200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ey Partners: </a:t>
            </a:r>
            <a:r>
              <a:rPr lang="en-GB" sz="2800" b="1" kern="1200" dirty="0" smtClean="0">
                <a:latin typeface="Tahoma" pitchFamily="34" charset="0"/>
                <a:ea typeface="+mn-ea"/>
                <a:cs typeface="Tahoma" pitchFamily="34" charset="0"/>
              </a:rPr>
              <a:t>AIA, the Airlines &amp; the Passengers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2966" y="1268760"/>
            <a:ext cx="8788622" cy="259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18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18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Athens International Airport &amp; Airlines : </a:t>
            </a:r>
            <a:r>
              <a:rPr lang="en-GB" sz="1800" b="1" dirty="0" smtClean="0">
                <a:latin typeface="Tahoma" pitchFamily="34" charset="0"/>
                <a:ea typeface="+mn-ea"/>
                <a:cs typeface="Tahoma" pitchFamily="34" charset="0"/>
              </a:rPr>
              <a:t>Creating a seamless  product</a:t>
            </a:r>
          </a:p>
          <a:p>
            <a:pPr algn="just">
              <a:defRPr/>
            </a:pPr>
            <a:endParaRPr lang="en-GB" sz="1800" b="1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just">
              <a:defRPr/>
            </a:pPr>
            <a:r>
              <a:rPr lang="en-GB" sz="1800" b="1" dirty="0"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GB" sz="1800" b="1" dirty="0" smtClean="0">
                <a:latin typeface="Tahoma" pitchFamily="34" charset="0"/>
                <a:ea typeface="+mn-ea"/>
                <a:cs typeface="Tahoma" pitchFamily="34" charset="0"/>
              </a:rPr>
              <a:t>  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sz="18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Tahoma" pitchFamily="34" charset="0"/>
              </a:rPr>
              <a:t>Passengers : </a:t>
            </a:r>
            <a:r>
              <a:rPr lang="en-GB" sz="1800" b="1" dirty="0" smtClean="0">
                <a:latin typeface="Tahoma" pitchFamily="34" charset="0"/>
                <a:ea typeface="+mn-ea"/>
                <a:cs typeface="Tahoma" pitchFamily="34" charset="0"/>
              </a:rPr>
              <a:t>Taking advantage of the connection opportunities under an  attractive price </a:t>
            </a:r>
            <a:r>
              <a:rPr lang="en-GB" sz="1800" b="1" kern="1200" dirty="0" smtClean="0"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lang="en-GB" sz="1800" b="1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just">
              <a:defRPr/>
            </a:pPr>
            <a:endParaRPr lang="en-GB" sz="18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just">
              <a:defRPr/>
            </a:pPr>
            <a:endParaRPr lang="en-GB" sz="18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en-GB" sz="1800" b="1" kern="1200" dirty="0">
              <a:latin typeface="Tahoma" pitchFamily="34" charset="0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en-GB" sz="1800" b="1" kern="1200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05" y="3861048"/>
            <a:ext cx="3439543" cy="25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842360"/>
              </p:ext>
            </p:extLst>
          </p:nvPr>
        </p:nvGraphicFramePr>
        <p:xfrm>
          <a:off x="352425" y="1490663"/>
          <a:ext cx="8231188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4" imgW="8153294" imgH="5048298" progId="Excel.Sheet.8">
                  <p:embed/>
                </p:oleObj>
              </mc:Choice>
              <mc:Fallback>
                <p:oleObj name="Worksheet" r:id="rId4" imgW="8153294" imgH="504829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490663"/>
                        <a:ext cx="8231188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13770" y="1689707"/>
            <a:ext cx="30464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400" b="1" dirty="0" smtClean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Origins: KBP, IEV, OTP, ZAG, BEG, SOF, LJU, TBS, TIA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400" b="1" dirty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el-GR" sz="1400" b="1" dirty="0" smtClean="0">
              <a:solidFill>
                <a:srgbClr val="FFFFFF">
                  <a:lumMod val="9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400" b="1" dirty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l-GR" sz="1400" b="1" dirty="0" smtClean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08" y="77723"/>
            <a:ext cx="87324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7313"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lvl="0" eaLnBrk="1" hangingPunct="1">
              <a:spcBef>
                <a:spcPct val="0"/>
              </a:spcBef>
              <a:buNone/>
              <a:defRPr/>
            </a:pPr>
            <a:r>
              <a:rPr lang="en-GB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en-GB" sz="24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Singapore Airlines’ </a:t>
            </a:r>
            <a:r>
              <a:rPr lang="en-GB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Case: </a:t>
            </a: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altLang="el-GR" sz="2400" b="1" dirty="0" err="1" smtClean="0">
                <a:latin typeface="Tahoma" pitchFamily="34" charset="0"/>
                <a:ea typeface="+mn-ea"/>
                <a:cs typeface="Tahoma" pitchFamily="34" charset="0"/>
              </a:rPr>
              <a:t>trong</a:t>
            </a:r>
            <a:r>
              <a:rPr lang="en-US" altLang="el-GR" sz="2400" b="1" dirty="0" smtClean="0"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altLang="el-GR" sz="2400" b="1" dirty="0" smtClean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indirect traffic from the region to SQ destinations</a:t>
            </a:r>
            <a:endParaRPr lang="en-US" altLang="el-GR" sz="2400" b="1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5920" y="6611779"/>
            <a:ext cx="2340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0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AIA </a:t>
            </a:r>
            <a:r>
              <a:rPr lang="en-GB" sz="1000" dirty="0" smtClean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Passenger Survey</a:t>
            </a:r>
            <a:endParaRPr lang="en-GB" sz="1000" dirty="0">
              <a:solidFill>
                <a:prstClr val="white">
                  <a:lumMod val="9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5" y="6597650"/>
            <a:ext cx="288157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Hel" pitchFamily="2" charset="-95"/>
                <a:ea typeface="ＭＳ Ｐゴシック" pitchFamily="34" charset="-128"/>
              </a:defRPr>
            </a:lvl9pPr>
          </a:lstStyle>
          <a:p>
            <a:pPr eaLnBrk="1" hangingPunct="1"/>
            <a:fld id="{A9062021-8785-4801-9F76-26E0D92FDC72}" type="slidenum">
              <a:rPr lang="en-US" altLang="el-GR" sz="8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eaLnBrk="1" hangingPunct="1"/>
              <a:t>9</a:t>
            </a:fld>
            <a:endParaRPr lang="en-US" altLang="el-GR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BU Presentatio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16361</TotalTime>
  <Words>571</Words>
  <Application>Microsoft Office PowerPoint</Application>
  <PresentationFormat>On-screen Show (4:3)</PresentationFormat>
  <Paragraphs>164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PBU Presentation 2009</vt:lpstr>
      <vt:lpstr>1_PBU Presentation 2009</vt:lpstr>
      <vt:lpstr>2_PBU Presentation 2009</vt:lpstr>
      <vt:lpstr>3_PBU Presentation 2009</vt:lpstr>
      <vt:lpstr>4_PBU Presentation 2009</vt:lpstr>
      <vt:lpstr>5_PBU Presentation 2009</vt:lpstr>
      <vt:lpstr>6_PBU Presentation 2009</vt:lpstr>
      <vt:lpstr>7_PBU Presentation 2009</vt:lpstr>
      <vt:lpstr>8_PBU Presentation 2009</vt:lpstr>
      <vt:lpstr>9_PBU Presentation 2009</vt:lpstr>
      <vt:lpstr>10_PBU Presentation 2009</vt:lpstr>
      <vt:lpstr>11_PBU Presentation 2009</vt:lpstr>
      <vt:lpstr>12_PBU Presentation 2009</vt:lpstr>
      <vt:lpstr>13_PBU Presentation 2009</vt:lpstr>
      <vt:lpstr>14_PBU Presentation 2009</vt:lpstr>
      <vt:lpstr>15_PBU Presentation 2009</vt:lpstr>
      <vt:lpstr>16_PBU Presentation 2009</vt:lpstr>
      <vt:lpstr>17_PBU Presentation 2009</vt:lpstr>
      <vt:lpstr>18_PBU Presentation 2009</vt:lpstr>
      <vt:lpstr>19_PBU Presentation 2009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kallimassiasg</dc:creator>
  <cp:lastModifiedBy>Stella Helen</cp:lastModifiedBy>
  <cp:revision>1058</cp:revision>
  <cp:lastPrinted>2015-05-29T12:28:26Z</cp:lastPrinted>
  <dcterms:created xsi:type="dcterms:W3CDTF">2003-10-06T06:45:41Z</dcterms:created>
  <dcterms:modified xsi:type="dcterms:W3CDTF">2015-06-08T10:43:10Z</dcterms:modified>
</cp:coreProperties>
</file>